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7"/>
  </p:notesMasterIdLst>
  <p:sldIdLst>
    <p:sldId id="256" r:id="rId2"/>
    <p:sldId id="257" r:id="rId3"/>
    <p:sldId id="308" r:id="rId4"/>
    <p:sldId id="309" r:id="rId5"/>
    <p:sldId id="311" r:id="rId6"/>
    <p:sldId id="317" r:id="rId7"/>
    <p:sldId id="318" r:id="rId8"/>
    <p:sldId id="397" r:id="rId9"/>
    <p:sldId id="398" r:id="rId10"/>
    <p:sldId id="363" r:id="rId11"/>
    <p:sldId id="374" r:id="rId12"/>
    <p:sldId id="373" r:id="rId13"/>
    <p:sldId id="372" r:id="rId14"/>
    <p:sldId id="371" r:id="rId15"/>
    <p:sldId id="370" r:id="rId16"/>
    <p:sldId id="369" r:id="rId17"/>
    <p:sldId id="368" r:id="rId18"/>
    <p:sldId id="367" r:id="rId19"/>
    <p:sldId id="366" r:id="rId20"/>
    <p:sldId id="365" r:id="rId21"/>
    <p:sldId id="364" r:id="rId22"/>
    <p:sldId id="416" r:id="rId23"/>
    <p:sldId id="415" r:id="rId24"/>
    <p:sldId id="362" r:id="rId25"/>
    <p:sldId id="375" r:id="rId26"/>
    <p:sldId id="377" r:id="rId27"/>
    <p:sldId id="378" r:id="rId28"/>
    <p:sldId id="379" r:id="rId29"/>
    <p:sldId id="399" r:id="rId30"/>
    <p:sldId id="396" r:id="rId31"/>
    <p:sldId id="421" r:id="rId32"/>
    <p:sldId id="417" r:id="rId33"/>
    <p:sldId id="418" r:id="rId34"/>
    <p:sldId id="419" r:id="rId35"/>
    <p:sldId id="42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3"/>
    <p:restoredTop sz="86122"/>
  </p:normalViewPr>
  <p:slideViewPr>
    <p:cSldViewPr snapToGrid="0">
      <p:cViewPr varScale="1">
        <p:scale>
          <a:sx n="109" d="100"/>
          <a:sy n="109" d="100"/>
        </p:scale>
        <p:origin x="11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Imperative_mood" TargetMode="External"/><Relationship Id="rId13" Type="http://schemas.openxmlformats.org/officeDocument/2006/relationships/hyperlink" Target="https://en.wikipedia.org/wiki/Comput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State_(computer_science)" TargetMode="External"/><Relationship Id="rId12" Type="http://schemas.openxmlformats.org/officeDocument/2006/relationships/hyperlink" Target="https://en.wikipedia.org/wiki/Imperative_programming#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tatement_(computer_science)" TargetMode="External"/><Relationship Id="rId11" Type="http://schemas.openxmlformats.org/officeDocument/2006/relationships/hyperlink" Target="https://en.wikipedia.org/wiki/Computer"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Command_(computing)"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Natural_language" TargetMode="External"/><Relationship Id="rId14" Type="http://schemas.openxmlformats.org/officeDocument/2006/relationships/hyperlink" Target="https://en.wikipedia.org/wiki/Control_flow"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Object oriented </a:t>
            </a:r>
          </a:p>
          <a:p>
            <a:pPr marL="628650" lvl="1" indent="-171450">
              <a:buFont typeface="Arial" panose="020B0604020202020204" pitchFamily="34" charset="0"/>
              <a:buChar char="•"/>
            </a:pPr>
            <a:r>
              <a:rPr lang="en-US" b="0" i="0" dirty="0">
                <a:solidFill>
                  <a:srgbClr val="1F1F1F"/>
                </a:solidFill>
                <a:effectLst/>
                <a:latin typeface="Source Sans Pro" panose="020B0503030403020204" pitchFamily="34" charset="0"/>
              </a:rPr>
              <a:t>This type of language treats a program as a group of objects composed of data and program elements, known as attributes and methods.</a:t>
            </a:r>
            <a:endParaRPr lang="en-US" b="0" i="0" dirty="0">
              <a:solidFill>
                <a:srgbClr val="1F1F1F"/>
              </a:solidFill>
              <a:effectLst/>
              <a:latin typeface="Source Sans Pro" panose="020F0502020204030204" pitchFamily="34" charset="0"/>
            </a:endParaRPr>
          </a:p>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Functional</a:t>
            </a:r>
          </a:p>
          <a:p>
            <a:pPr marL="628650" lvl="1" indent="-171450">
              <a:buFont typeface="Arial" panose="020B0604020202020204" pitchFamily="34" charset="0"/>
              <a:buChar char="•"/>
            </a:pPr>
            <a:r>
              <a:rPr lang="en-US" b="0" i="0" dirty="0">
                <a:solidFill>
                  <a:srgbClr val="1F1F1F"/>
                </a:solidFill>
                <a:effectLst/>
                <a:latin typeface="Source Sans Pro" panose="020F0502020204030204" pitchFamily="34" charset="0"/>
              </a:rPr>
              <a:t>Rather than focusing on the execution of statements, functional languages focus on the output of mathematical functions and evaluations. Each function–a reusable module of code–performs a specific task and returns a result.</a:t>
            </a:r>
          </a:p>
          <a:p>
            <a:pPr marL="171450" lvl="0" indent="-171450">
              <a:buFont typeface="Arial" panose="020B0604020202020204" pitchFamily="34" charset="0"/>
              <a:buChar char="•"/>
            </a:pPr>
            <a:r>
              <a:rPr lang="en-US" b="0" i="0" dirty="0">
                <a:solidFill>
                  <a:srgbClr val="1F1F1F"/>
                </a:solidFill>
                <a:effectLst/>
                <a:latin typeface="Source Sans Pro" panose="020F0502020204030204" pitchFamily="34" charset="0"/>
              </a:rPr>
              <a:t>Imperative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imperative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 of </a:t>
            </a:r>
            <a:r>
              <a:rPr lang="en-US" b="0" i="0" u="none" strike="noStrike" dirty="0">
                <a:solidFill>
                  <a:srgbClr val="3366CC"/>
                </a:solidFill>
                <a:effectLst/>
                <a:latin typeface="Arial" panose="020B0604020202020204" pitchFamily="34" charset="0"/>
                <a:hlinkClick r:id="rId5" tooltip="Software"/>
              </a:rPr>
              <a:t>software</a:t>
            </a:r>
            <a:r>
              <a:rPr lang="en-US" b="0" i="0" dirty="0">
                <a:solidFill>
                  <a:srgbClr val="202122"/>
                </a:solidFill>
                <a:effectLst/>
                <a:latin typeface="Arial" panose="020B0604020202020204" pitchFamily="34" charset="0"/>
              </a:rPr>
              <a:t> that uses </a:t>
            </a:r>
            <a:r>
              <a:rPr lang="en-US" b="0" i="0" u="none" strike="noStrike" dirty="0">
                <a:solidFill>
                  <a:srgbClr val="3366CC"/>
                </a:solidFill>
                <a:effectLst/>
                <a:latin typeface="Arial" panose="020B0604020202020204" pitchFamily="34" charset="0"/>
                <a:hlinkClick r:id="rId6" tooltip="Statement (computer science)"/>
              </a:rPr>
              <a:t>statements</a:t>
            </a:r>
            <a:r>
              <a:rPr lang="en-US" b="0" i="0" dirty="0">
                <a:solidFill>
                  <a:srgbClr val="202122"/>
                </a:solidFill>
                <a:effectLst/>
                <a:latin typeface="Arial" panose="020B0604020202020204" pitchFamily="34" charset="0"/>
              </a:rPr>
              <a:t> that change a program's </a:t>
            </a:r>
            <a:r>
              <a:rPr lang="en-US" b="0" i="0" u="none" strike="noStrike" dirty="0">
                <a:solidFill>
                  <a:srgbClr val="3366CC"/>
                </a:solidFill>
                <a:effectLst/>
                <a:latin typeface="Arial" panose="020B0604020202020204" pitchFamily="34" charset="0"/>
                <a:hlinkClick r:id="rId7" tooltip="State (computer science)"/>
              </a:rPr>
              <a:t>state</a:t>
            </a:r>
            <a:r>
              <a:rPr lang="en-US" b="0" i="0" dirty="0">
                <a:solidFill>
                  <a:srgbClr val="202122"/>
                </a:solidFill>
                <a:effectLst/>
                <a:latin typeface="Arial" panose="020B0604020202020204" pitchFamily="34" charset="0"/>
              </a:rPr>
              <a:t>. In much the same way that the </a:t>
            </a:r>
            <a:r>
              <a:rPr lang="en-US" b="0" i="0" u="none" strike="noStrike" dirty="0">
                <a:solidFill>
                  <a:srgbClr val="3366CC"/>
                </a:solidFill>
                <a:effectLst/>
                <a:latin typeface="Arial" panose="020B0604020202020204" pitchFamily="34" charset="0"/>
                <a:hlinkClick r:id="rId8" tooltip="Imperative mood"/>
              </a:rPr>
              <a:t>imperative mood</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9" tooltip="Natural language"/>
              </a:rPr>
              <a:t>natural languages</a:t>
            </a:r>
            <a:r>
              <a:rPr lang="en-US" b="0" i="0" dirty="0">
                <a:solidFill>
                  <a:srgbClr val="202122"/>
                </a:solidFill>
                <a:effectLst/>
                <a:latin typeface="Arial" panose="020B0604020202020204" pitchFamily="34" charset="0"/>
              </a:rPr>
              <a:t> expresses commands, an imperative program consists of </a:t>
            </a:r>
            <a:r>
              <a:rPr lang="en-US" b="0" i="0" u="none" strike="noStrike" dirty="0">
                <a:solidFill>
                  <a:srgbClr val="3366CC"/>
                </a:solidFill>
                <a:effectLst/>
                <a:latin typeface="Arial" panose="020B0604020202020204" pitchFamily="34" charset="0"/>
                <a:hlinkClick r:id="rId10" tooltip="Command (computing)"/>
              </a:rPr>
              <a:t>commands</a:t>
            </a:r>
            <a:r>
              <a:rPr lang="en-US" b="0" i="0" dirty="0">
                <a:solidFill>
                  <a:srgbClr val="202122"/>
                </a:solidFill>
                <a:effectLst/>
                <a:latin typeface="Arial" panose="020B0604020202020204" pitchFamily="34" charset="0"/>
              </a:rPr>
              <a:t> for the </a:t>
            </a:r>
            <a:r>
              <a:rPr lang="en-US" b="0" i="0" u="none" strike="noStrike" dirty="0">
                <a:solidFill>
                  <a:srgbClr val="3366CC"/>
                </a:solidFill>
                <a:effectLst/>
                <a:latin typeface="Arial" panose="020B0604020202020204" pitchFamily="34" charset="0"/>
                <a:hlinkClick r:id="rId11" tooltip="Computer"/>
              </a:rPr>
              <a:t>computer</a:t>
            </a:r>
            <a:r>
              <a:rPr lang="en-US" b="0" i="0" dirty="0">
                <a:solidFill>
                  <a:srgbClr val="202122"/>
                </a:solidFill>
                <a:effectLst/>
                <a:latin typeface="Arial" panose="020B0604020202020204" pitchFamily="34" charset="0"/>
              </a:rPr>
              <a:t> to perform. Imperative programming focuses on describing </a:t>
            </a:r>
            <a:r>
              <a:rPr lang="en-US" b="0" i="1" dirty="0">
                <a:solidFill>
                  <a:srgbClr val="202122"/>
                </a:solidFill>
                <a:effectLst/>
                <a:latin typeface="Arial" panose="020B0604020202020204" pitchFamily="34" charset="0"/>
              </a:rPr>
              <a:t>how</a:t>
            </a:r>
            <a:r>
              <a:rPr lang="en-US" b="0" i="0" dirty="0">
                <a:solidFill>
                  <a:srgbClr val="202122"/>
                </a:solidFill>
                <a:effectLst/>
                <a:latin typeface="Arial" panose="020B0604020202020204" pitchFamily="34" charset="0"/>
              </a:rPr>
              <a:t> a program operates step by step,</a:t>
            </a:r>
            <a:r>
              <a:rPr lang="en-US" b="0" i="0" u="none" strike="noStrike" baseline="30000" dirty="0">
                <a:solidFill>
                  <a:srgbClr val="3366CC"/>
                </a:solidFill>
                <a:effectLst/>
                <a:latin typeface="Arial" panose="020B0604020202020204" pitchFamily="34" charset="0"/>
                <a:hlinkClick r:id="rId12"/>
              </a:rPr>
              <a:t>[1]</a:t>
            </a:r>
            <a:r>
              <a:rPr lang="en-US" b="0" i="0" dirty="0">
                <a:solidFill>
                  <a:srgbClr val="202122"/>
                </a:solidFill>
                <a:effectLst/>
                <a:latin typeface="Arial" panose="020B0604020202020204" pitchFamily="34" charset="0"/>
              </a:rPr>
              <a:t> rather than on high-level descriptions of its expected results.</a:t>
            </a:r>
            <a:endParaRPr lang="en-US" b="0" i="0" dirty="0">
              <a:solidFill>
                <a:srgbClr val="1F1F1F"/>
              </a:solidFill>
              <a:effectLst/>
              <a:latin typeface="Source Sans Pro" panose="020F0502020204030204" pitchFamily="34" charset="0"/>
            </a:endParaRPr>
          </a:p>
          <a:p>
            <a:pPr marL="171450" lvl="0" indent="-171450">
              <a:buFont typeface="Arial" panose="020B0604020202020204" pitchFamily="34" charset="0"/>
              <a:buChar char="•"/>
            </a:pPr>
            <a:r>
              <a:rPr lang="en-US" dirty="0"/>
              <a:t>Declarative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declarative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—a style of building the structure and elements of computer programs—that expresses the logic of a </a:t>
            </a:r>
            <a:r>
              <a:rPr lang="en-US" b="0" i="0" u="none" strike="noStrike" dirty="0">
                <a:solidFill>
                  <a:srgbClr val="3366CC"/>
                </a:solidFill>
                <a:effectLst/>
                <a:latin typeface="Arial" panose="020B0604020202020204" pitchFamily="34" charset="0"/>
                <a:hlinkClick r:id="rId13" tooltip="Computation"/>
              </a:rPr>
              <a:t>computation</a:t>
            </a:r>
            <a:r>
              <a:rPr lang="en-US" b="0" i="0" dirty="0">
                <a:solidFill>
                  <a:srgbClr val="202122"/>
                </a:solidFill>
                <a:effectLst/>
                <a:latin typeface="Arial" panose="020B0604020202020204" pitchFamily="34" charset="0"/>
              </a:rPr>
              <a:t> without describing its </a:t>
            </a:r>
            <a:r>
              <a:rPr lang="en-US" b="0" i="0" u="none" strike="noStrike" dirty="0">
                <a:solidFill>
                  <a:srgbClr val="3366CC"/>
                </a:solidFill>
                <a:effectLst/>
                <a:latin typeface="Arial" panose="020B0604020202020204" pitchFamily="34" charset="0"/>
                <a:hlinkClick r:id="rId14" tooltip="Control flow"/>
              </a:rPr>
              <a:t>control flow</a:t>
            </a:r>
            <a:r>
              <a:rPr lang="en-US" b="0" i="0" dirty="0">
                <a:solidFill>
                  <a:srgbClr val="2021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Ex. SQL, regex </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4</a:t>
            </a:fld>
            <a:endParaRPr lang="en-US"/>
          </a:p>
        </p:txBody>
      </p:sp>
    </p:spTree>
    <p:extLst>
      <p:ext uri="{BB962C8B-B14F-4D97-AF65-F5344CB8AC3E}">
        <p14:creationId xmlns:p14="http://schemas.microsoft.com/office/powerpoint/2010/main" val="3255186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92404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6760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2758767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58611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67496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103877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74000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267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9470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310191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F1F1F"/>
                </a:solidFill>
                <a:effectLst/>
                <a:latin typeface="Source Sans Pro" panose="020B0503030403020204" pitchFamily="34" charset="0"/>
              </a:rPr>
              <a:t>With </a:t>
            </a:r>
            <a:r>
              <a:rPr lang="en-US" b="1" i="0" dirty="0">
                <a:solidFill>
                  <a:srgbClr val="1F1F1F"/>
                </a:solidFill>
                <a:effectLst/>
                <a:latin typeface="Source Sans Pro" panose="020B0503030403020204" pitchFamily="34" charset="0"/>
              </a:rPr>
              <a:t>interpreted languages</a:t>
            </a:r>
            <a:r>
              <a:rPr lang="en-US" b="0" i="0" dirty="0">
                <a:solidFill>
                  <a:srgbClr val="1F1F1F"/>
                </a:solidFill>
                <a:effectLst/>
                <a:latin typeface="Source Sans Pro" panose="020B0503030403020204" pitchFamily="34" charset="0"/>
              </a:rPr>
              <a:t>, code goes through a program called an interpreter, which reads and executes the code line by line. This tends to make these languages more flexible and platform independent.</a:t>
            </a:r>
          </a:p>
          <a:p>
            <a:pPr marL="171450" indent="-171450">
              <a:buFontTx/>
              <a:buChar char="-"/>
            </a:pPr>
            <a:r>
              <a:rPr lang="en-US" b="1" i="0" dirty="0">
                <a:solidFill>
                  <a:srgbClr val="1F1F1F"/>
                </a:solidFill>
                <a:effectLst/>
                <a:latin typeface="Source Sans Pro" panose="020B0503030403020204" pitchFamily="34" charset="0"/>
              </a:rPr>
              <a:t>Compiled languages</a:t>
            </a:r>
            <a:r>
              <a:rPr lang="en-US" b="0" i="0" dirty="0">
                <a:solidFill>
                  <a:srgbClr val="1F1F1F"/>
                </a:solidFill>
                <a:effectLst/>
                <a:latin typeface="Source Sans Pro" panose="020B0503030403020204" pitchFamily="34" charset="0"/>
              </a:rPr>
              <a:t> go through a build step where the entire program is converted into machine code. This makes it faster to execute, but it also means that you have to compile or "build" the program again anytime you need to make a change.</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83844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301013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Tour of </a:t>
            </a:r>
            <a:r>
              <a:rPr lang="en-US" dirty="0" err="1"/>
              <a:t>spyder</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79072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Tour of </a:t>
            </a:r>
            <a:r>
              <a:rPr lang="en-US" dirty="0" err="1"/>
              <a:t>spyder</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323167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Tour of </a:t>
            </a:r>
            <a:r>
              <a:rPr lang="en-US" dirty="0" err="1"/>
              <a:t>spyder</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538838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Tour of </a:t>
            </a:r>
            <a:r>
              <a:rPr lang="en-US" dirty="0" err="1"/>
              <a:t>spyder</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4009505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Tour of </a:t>
            </a:r>
            <a:r>
              <a:rPr lang="en-US" dirty="0" err="1"/>
              <a:t>spyder</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2161210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269601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414148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355337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120307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398922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22329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158344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1/22/24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1/22/24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spyder-ide.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Intro to Python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40C6-D323-934C-97C4-32BA72CBF112}"/>
              </a:ext>
            </a:extLst>
          </p:cNvPr>
          <p:cNvSpPr>
            <a:spLocks noGrp="1"/>
          </p:cNvSpPr>
          <p:nvPr>
            <p:ph type="title"/>
          </p:nvPr>
        </p:nvSpPr>
        <p:spPr/>
        <p:txBody>
          <a:bodyPr/>
          <a:lstStyle/>
          <a:p>
            <a:r>
              <a:rPr lang="en-US" dirty="0"/>
              <a:t>The programming process</a:t>
            </a:r>
          </a:p>
        </p:txBody>
      </p:sp>
      <p:pic>
        <p:nvPicPr>
          <p:cNvPr id="37" name="Picture 36">
            <a:extLst>
              <a:ext uri="{FF2B5EF4-FFF2-40B4-BE49-F238E27FC236}">
                <a16:creationId xmlns:a16="http://schemas.microsoft.com/office/drawing/2014/main" id="{09F9ED32-EC85-F746-8836-D770493915C2}"/>
              </a:ext>
            </a:extLst>
          </p:cNvPr>
          <p:cNvPicPr>
            <a:picLocks noChangeAspect="1"/>
          </p:cNvPicPr>
          <p:nvPr/>
        </p:nvPicPr>
        <p:blipFill rotWithShape="1">
          <a:blip r:embed="rId3">
            <a:extLst>
              <a:ext uri="{28A0092B-C50C-407E-A947-70E740481C1C}">
                <a14:useLocalDpi xmlns:a14="http://schemas.microsoft.com/office/drawing/2010/main"/>
              </a:ext>
            </a:extLst>
          </a:blip>
          <a:srcRect t="17778"/>
          <a:stretch/>
        </p:blipFill>
        <p:spPr>
          <a:xfrm>
            <a:off x="3048000" y="605028"/>
            <a:ext cx="9144000" cy="5638800"/>
          </a:xfrm>
          <a:prstGeom prst="rect">
            <a:avLst/>
          </a:prstGeom>
        </p:spPr>
      </p:pic>
    </p:spTree>
    <p:extLst>
      <p:ext uri="{BB962C8B-B14F-4D97-AF65-F5344CB8AC3E}">
        <p14:creationId xmlns:p14="http://schemas.microsoft.com/office/powerpoint/2010/main" val="145544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264-3E1E-334D-9A07-F4E9128B5036}"/>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104EE917-70E2-9947-9409-BDFA38F9CD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6A1348-73CF-784D-9BA2-E402772C451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07969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A133-DD0E-2F46-8253-C89688793F38}"/>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0E9A68DF-E3F0-A848-825F-592617C52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82F6E5-105B-F044-982A-AAE97BBA903C}"/>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91593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D3B-9549-AD4E-A302-EAFF9B624E1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597B8AD2-9A95-B740-A2E4-316ED9B674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238ADB-FCC9-E24B-8384-8BCB8A5C681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1045488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765-8D3D-8F46-B059-878C6B579C90}"/>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425BBEA2-84EB-534B-9C63-74CB5AA04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5A86E-2793-DF4B-8A5B-578E37C1E26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202185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CF1A-E284-ED4F-9610-A2F3A5B7846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DC082487-EADC-A049-9277-11CF57AC3B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EFF443-91FD-5340-8681-6E9C92942051}"/>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827359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lstStyle/>
          <a:p>
            <a:r>
              <a:rPr lang="en-US" dirty="0"/>
              <a:t>The programming process (more realistic)</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048000" y="72321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65D2-5B5A-8F47-87DC-9EEBDF5ADBE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E8EABF36-8493-3B41-B84A-5B64D45A5B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0B96D2-A703-D44E-ACC1-A731F59B7FD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4773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843B-A717-4341-925A-9BB726663221}"/>
              </a:ext>
            </a:extLst>
          </p:cNvPr>
          <p:cNvSpPr>
            <a:spLocks noGrp="1"/>
          </p:cNvSpPr>
          <p:nvPr>
            <p:ph type="title"/>
          </p:nvPr>
        </p:nvSpPr>
        <p:spPr/>
        <p:txBody>
          <a:bodyPr/>
          <a:lstStyle/>
          <a:p>
            <a:r>
              <a:rPr lang="en-US" dirty="0"/>
              <a:t>“S</a:t>
            </a:r>
            <a:r>
              <a:rPr lang="en-US" baseline="30000" dirty="0"/>
              <a:t>4</a:t>
            </a:r>
            <a:r>
              <a:rPr lang="en-US" dirty="0"/>
              <a:t>”: start small | slow | simple</a:t>
            </a:r>
          </a:p>
        </p:txBody>
      </p:sp>
      <p:sp>
        <p:nvSpPr>
          <p:cNvPr id="3" name="Content Placeholder 2">
            <a:extLst>
              <a:ext uri="{FF2B5EF4-FFF2-40B4-BE49-F238E27FC236}">
                <a16:creationId xmlns:a16="http://schemas.microsoft.com/office/drawing/2014/main" id="{4C2E115E-CC19-DF4E-A1F3-5AA1ECED9C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41F80A-FF2E-AD41-B099-767E119DC64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15841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51BF-310F-1A4A-939A-A5C12CB3BB0C}"/>
              </a:ext>
            </a:extLst>
          </p:cNvPr>
          <p:cNvSpPr>
            <a:spLocks noGrp="1"/>
          </p:cNvSpPr>
          <p:nvPr>
            <p:ph type="title"/>
          </p:nvPr>
        </p:nvSpPr>
        <p:spPr/>
        <p:txBody>
          <a:bodyPr/>
          <a:lstStyle/>
          <a:p>
            <a:r>
              <a:rPr lang="en-US" dirty="0"/>
              <a:t>Next: address the constraints</a:t>
            </a:r>
          </a:p>
        </p:txBody>
      </p:sp>
      <p:sp>
        <p:nvSpPr>
          <p:cNvPr id="3" name="Content Placeholder 2">
            <a:extLst>
              <a:ext uri="{FF2B5EF4-FFF2-40B4-BE49-F238E27FC236}">
                <a16:creationId xmlns:a16="http://schemas.microsoft.com/office/drawing/2014/main" id="{589BB2AF-A404-7042-8D34-64BA3B564B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2864E5-9F02-6245-92DD-90A336D13CA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582693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 to Python programming language </a:t>
            </a:r>
          </a:p>
          <a:p>
            <a:r>
              <a:rPr lang="en-US" sz="2400" dirty="0"/>
              <a:t>Intro to pair programming </a:t>
            </a:r>
          </a:p>
          <a:p>
            <a:r>
              <a:rPr lang="en-US" sz="2400" dirty="0"/>
              <a:t>Intro to Spyder</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2E4D-2E31-584A-A2FB-17661A9DB912}"/>
              </a:ext>
            </a:extLst>
          </p:cNvPr>
          <p:cNvSpPr>
            <a:spLocks noGrp="1"/>
          </p:cNvSpPr>
          <p:nvPr>
            <p:ph type="title"/>
          </p:nvPr>
        </p:nvSpPr>
        <p:spPr/>
        <p:txBody>
          <a:bodyPr/>
          <a:lstStyle/>
          <a:p>
            <a:r>
              <a:rPr lang="en-US" dirty="0"/>
              <a:t>Add additional features</a:t>
            </a:r>
          </a:p>
        </p:txBody>
      </p:sp>
      <p:sp>
        <p:nvSpPr>
          <p:cNvPr id="3" name="Content Placeholder 2">
            <a:extLst>
              <a:ext uri="{FF2B5EF4-FFF2-40B4-BE49-F238E27FC236}">
                <a16:creationId xmlns:a16="http://schemas.microsoft.com/office/drawing/2014/main" id="{287213F5-035C-9740-B068-CB5CD4D7E1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B02A1E-9407-254A-B7AD-674B07AE248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07954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Finally: hit target</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A6D84-1EAD-7A4C-88AD-368AF376793A}"/>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86050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nchor="t">
            <a:normAutofit/>
          </a:bodyPr>
          <a:lstStyle/>
          <a:p>
            <a:r>
              <a:rPr lang="en-US" sz="2800" dirty="0"/>
              <a:t>Think about an ATM – how can you break the entire programming project of a ATM into smaller chunks? </a:t>
            </a:r>
          </a:p>
        </p:txBody>
      </p:sp>
    </p:spTree>
    <p:extLst>
      <p:ext uri="{BB962C8B-B14F-4D97-AF65-F5344CB8AC3E}">
        <p14:creationId xmlns:p14="http://schemas.microsoft.com/office/powerpoint/2010/main" val="2703352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Pair 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050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CC74-3675-8C47-9C42-CD349878A0F4}"/>
              </a:ext>
            </a:extLst>
          </p:cNvPr>
          <p:cNvSpPr>
            <a:spLocks noGrp="1"/>
          </p:cNvSpPr>
          <p:nvPr>
            <p:ph type="title"/>
          </p:nvPr>
        </p:nvSpPr>
        <p:spPr/>
        <p:txBody>
          <a:bodyPr/>
          <a:lstStyle/>
          <a:p>
            <a:pPr algn="ctr"/>
            <a:r>
              <a:rPr lang="en-US" dirty="0">
                <a:solidFill>
                  <a:schemeClr val="bg1"/>
                </a:solidFill>
              </a:rPr>
              <a:t>A problematic (but common) model</a:t>
            </a:r>
          </a:p>
        </p:txBody>
      </p:sp>
      <p:pic>
        <p:nvPicPr>
          <p:cNvPr id="4" name="Picture 3">
            <a:extLst>
              <a:ext uri="{FF2B5EF4-FFF2-40B4-BE49-F238E27FC236}">
                <a16:creationId xmlns:a16="http://schemas.microsoft.com/office/drawing/2014/main" id="{262F39B1-16C8-B144-BBBD-3DAEA9206F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2761" y="1171681"/>
            <a:ext cx="4576151" cy="4553339"/>
          </a:xfrm>
          <a:prstGeom prst="rect">
            <a:avLst/>
          </a:prstGeom>
        </p:spPr>
      </p:pic>
    </p:spTree>
    <p:extLst>
      <p:ext uri="{BB962C8B-B14F-4D97-AF65-F5344CB8AC3E}">
        <p14:creationId xmlns:p14="http://schemas.microsoft.com/office/powerpoint/2010/main" val="120506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A better model: “pair programming”</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128078" y="1929414"/>
            <a:ext cx="5930900" cy="4064000"/>
          </a:xfrm>
          <a:prstGeom prst="rect">
            <a:avLst/>
          </a:prstGeom>
        </p:spPr>
      </p:pic>
      <p:grpSp>
        <p:nvGrpSpPr>
          <p:cNvPr id="13" name="Group 12">
            <a:extLst>
              <a:ext uri="{FF2B5EF4-FFF2-40B4-BE49-F238E27FC236}">
                <a16:creationId xmlns:a16="http://schemas.microsoft.com/office/drawing/2014/main" id="{FCBB218B-244B-C04B-94D9-621D9DD0FF1B}"/>
              </a:ext>
            </a:extLst>
          </p:cNvPr>
          <p:cNvGrpSpPr/>
          <p:nvPr/>
        </p:nvGrpSpPr>
        <p:grpSpPr>
          <a:xfrm>
            <a:off x="5178074" y="563914"/>
            <a:ext cx="1977701" cy="1793253"/>
            <a:chOff x="2656545" y="1076531"/>
            <a:chExt cx="1977701" cy="1793253"/>
          </a:xfrm>
        </p:grpSpPr>
        <p:sp>
          <p:nvSpPr>
            <p:cNvPr id="8" name="TextBox 7">
              <a:extLst>
                <a:ext uri="{FF2B5EF4-FFF2-40B4-BE49-F238E27FC236}">
                  <a16:creationId xmlns:a16="http://schemas.microsoft.com/office/drawing/2014/main" id="{688A0F78-E775-814B-991E-E6CFD4BFF893}"/>
                </a:ext>
              </a:extLst>
            </p:cNvPr>
            <p:cNvSpPr txBox="1"/>
            <p:nvPr/>
          </p:nvSpPr>
          <p:spPr>
            <a:xfrm>
              <a:off x="2962187" y="1076531"/>
              <a:ext cx="1196160" cy="954107"/>
            </a:xfrm>
            <a:prstGeom prst="rect">
              <a:avLst/>
            </a:prstGeom>
            <a:noFill/>
          </p:spPr>
          <p:txBody>
            <a:bodyPr wrap="none" rtlCol="0">
              <a:spAutoFit/>
            </a:bodyPr>
            <a:lstStyle/>
            <a:p>
              <a:pPr algn="ctr"/>
              <a:r>
                <a:rPr lang="en-US" sz="2800" dirty="0">
                  <a:solidFill>
                    <a:srgbClr val="003470"/>
                  </a:solidFill>
                </a:rPr>
                <a:t>two </a:t>
              </a:r>
            </a:p>
            <a:p>
              <a:pPr algn="ctr"/>
              <a:r>
                <a:rPr lang="en-US" sz="2800" dirty="0">
                  <a:solidFill>
                    <a:srgbClr val="003470"/>
                  </a:solidFill>
                </a:rPr>
                <a:t>people</a:t>
              </a:r>
            </a:p>
          </p:txBody>
        </p:sp>
        <p:sp>
          <p:nvSpPr>
            <p:cNvPr id="9" name="Circular Arrow 8">
              <a:extLst>
                <a:ext uri="{FF2B5EF4-FFF2-40B4-BE49-F238E27FC236}">
                  <a16:creationId xmlns:a16="http://schemas.microsoft.com/office/drawing/2014/main" id="{320C6FF6-1B2E-2F43-A44A-8D412DAB0487}"/>
                </a:ext>
              </a:extLst>
            </p:cNvPr>
            <p:cNvSpPr/>
            <p:nvPr/>
          </p:nvSpPr>
          <p:spPr>
            <a:xfrm rot="8507561" flipV="1">
              <a:off x="2656545" y="1664481"/>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0800000" flipH="1" flipV="1">
              <a:off x="3434749" y="1656566"/>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ADA2D379-1F2A-9745-BEBF-7FDBE062FE11}"/>
              </a:ext>
            </a:extLst>
          </p:cNvPr>
          <p:cNvGrpSpPr/>
          <p:nvPr/>
        </p:nvGrpSpPr>
        <p:grpSpPr>
          <a:xfrm>
            <a:off x="9271544" y="1725983"/>
            <a:ext cx="1832357" cy="1619215"/>
            <a:chOff x="6750015" y="2238600"/>
            <a:chExt cx="1832357" cy="1619215"/>
          </a:xfrm>
        </p:grpSpPr>
        <p:sp>
          <p:nvSpPr>
            <p:cNvPr id="11" name="TextBox 10">
              <a:extLst>
                <a:ext uri="{FF2B5EF4-FFF2-40B4-BE49-F238E27FC236}">
                  <a16:creationId xmlns:a16="http://schemas.microsoft.com/office/drawing/2014/main" id="{0297282E-6BA6-3D40-89A6-71188DA9E7CD}"/>
                </a:ext>
              </a:extLst>
            </p:cNvPr>
            <p:cNvSpPr txBox="1"/>
            <p:nvPr/>
          </p:nvSpPr>
          <p:spPr>
            <a:xfrm>
              <a:off x="7124922" y="2238600"/>
              <a:ext cx="1457450" cy="954107"/>
            </a:xfrm>
            <a:prstGeom prst="rect">
              <a:avLst/>
            </a:prstGeom>
            <a:noFill/>
          </p:spPr>
          <p:txBody>
            <a:bodyPr wrap="none" rtlCol="0">
              <a:spAutoFit/>
            </a:bodyPr>
            <a:lstStyle/>
            <a:p>
              <a:pPr algn="ctr"/>
              <a:r>
                <a:rPr lang="en-US" sz="2800" dirty="0">
                  <a:solidFill>
                    <a:srgbClr val="003470"/>
                  </a:solidFill>
                </a:rPr>
                <a:t>one</a:t>
              </a:r>
            </a:p>
            <a:p>
              <a:pPr algn="ctr"/>
              <a:r>
                <a:rPr lang="en-US" sz="2800" dirty="0">
                  <a:solidFill>
                    <a:srgbClr val="003470"/>
                  </a:solidFill>
                </a:rPr>
                <a:t>machine</a:t>
              </a:r>
            </a:p>
          </p:txBody>
        </p:sp>
        <p:sp>
          <p:nvSpPr>
            <p:cNvPr id="12" name="Circular Arrow 11">
              <a:extLst>
                <a:ext uri="{FF2B5EF4-FFF2-40B4-BE49-F238E27FC236}">
                  <a16:creationId xmlns:a16="http://schemas.microsoft.com/office/drawing/2014/main" id="{99D3BBAF-E39B-2649-BA05-9AC367601025}"/>
                </a:ext>
              </a:extLst>
            </p:cNvPr>
            <p:cNvSpPr/>
            <p:nvPr/>
          </p:nvSpPr>
          <p:spPr>
            <a:xfrm rot="14469978" flipH="1" flipV="1">
              <a:off x="6752918" y="265541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236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Two complimentary roles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51532" y="1748772"/>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543513" y="1123837"/>
            <a:ext cx="4384311" cy="1433819"/>
            <a:chOff x="1398530" y="1817096"/>
            <a:chExt cx="4384311" cy="1433819"/>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817096"/>
              <a:ext cx="3708262" cy="1433819"/>
              <a:chOff x="2074579" y="1817096"/>
              <a:chExt cx="3708262" cy="1433819"/>
            </a:xfrm>
          </p:grpSpPr>
          <p:sp>
            <p:nvSpPr>
              <p:cNvPr id="8" name="TextBox 7">
                <a:extLst>
                  <a:ext uri="{FF2B5EF4-FFF2-40B4-BE49-F238E27FC236}">
                    <a16:creationId xmlns:a16="http://schemas.microsoft.com/office/drawing/2014/main" id="{688A0F78-E775-814B-991E-E6CFD4BFF893}"/>
                  </a:ext>
                </a:extLst>
              </p:cNvPr>
              <p:cNvSpPr txBox="1"/>
              <p:nvPr/>
            </p:nvSpPr>
            <p:spPr>
              <a:xfrm>
                <a:off x="4738965" y="1817096"/>
                <a:ext cx="1043876" cy="523220"/>
              </a:xfrm>
              <a:prstGeom prst="rect">
                <a:avLst/>
              </a:prstGeom>
              <a:noFill/>
              <a:effectLst>
                <a:glow rad="101600">
                  <a:srgbClr val="00B0F0">
                    <a:alpha val="60000"/>
                  </a:srgbClr>
                </a:glow>
              </a:effectLst>
            </p:spPr>
            <p:txBody>
              <a:bodyPr wrap="none" rtlCol="0">
                <a:spAutoFit/>
              </a:bodyPr>
              <a:lstStyle/>
              <a:p>
                <a:pPr algn="ctr"/>
                <a:r>
                  <a:rPr lang="en-US" sz="2800" dirty="0">
                    <a:solidFill>
                      <a:srgbClr val="003470"/>
                    </a:solidFill>
                    <a:effectLst>
                      <a:glow rad="101600">
                        <a:srgbClr val="00B0F0">
                          <a:alpha val="60000"/>
                        </a:srgbClr>
                      </a:glow>
                    </a:effectLst>
                  </a:rPr>
                  <a:t>driver</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92D050">
                        <a:alpha val="60000"/>
                      </a:srgbClr>
                    </a:glow>
                  </a:effectLst>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00B0F0">
                        <a:alpha val="60000"/>
                      </a:srgbClr>
                    </a:glow>
                  </a:effectLst>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398530" y="2136450"/>
              <a:ext cx="1601721" cy="523220"/>
            </a:xfrm>
            <a:prstGeom prst="rect">
              <a:avLst/>
            </a:prstGeom>
            <a:noFill/>
            <a:effectLst>
              <a:glow rad="101600">
                <a:srgbClr val="92D050">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navigator</a:t>
              </a:r>
            </a:p>
          </p:txBody>
        </p:sp>
      </p:grpSp>
    </p:spTree>
    <p:extLst>
      <p:ext uri="{BB962C8B-B14F-4D97-AF65-F5344CB8AC3E}">
        <p14:creationId xmlns:p14="http://schemas.microsoft.com/office/powerpoint/2010/main" val="282129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EB34-0FCC-0244-A126-86EEE29FD208}"/>
              </a:ext>
            </a:extLst>
          </p:cNvPr>
          <p:cNvSpPr>
            <a:spLocks noGrp="1"/>
          </p:cNvSpPr>
          <p:nvPr>
            <p:ph type="title"/>
          </p:nvPr>
        </p:nvSpPr>
        <p:spPr/>
        <p:txBody>
          <a:bodyPr/>
          <a:lstStyle/>
          <a:p>
            <a:r>
              <a:rPr lang="en-US" dirty="0"/>
              <a:t>A common analogy</a:t>
            </a:r>
          </a:p>
        </p:txBody>
      </p:sp>
      <p:pic>
        <p:nvPicPr>
          <p:cNvPr id="4" name="Picture 3">
            <a:extLst>
              <a:ext uri="{FF2B5EF4-FFF2-40B4-BE49-F238E27FC236}">
                <a16:creationId xmlns:a16="http://schemas.microsoft.com/office/drawing/2014/main" id="{5126119A-BF4A-994A-874F-501615ED9E38}"/>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970956" y="1690344"/>
            <a:ext cx="5654351" cy="4407071"/>
          </a:xfrm>
          <a:prstGeom prst="rect">
            <a:avLst/>
          </a:prstGeom>
        </p:spPr>
      </p:pic>
      <p:sp>
        <p:nvSpPr>
          <p:cNvPr id="5" name="Block Arc 4">
            <a:extLst>
              <a:ext uri="{FF2B5EF4-FFF2-40B4-BE49-F238E27FC236}">
                <a16:creationId xmlns:a16="http://schemas.microsoft.com/office/drawing/2014/main" id="{993FF84F-EA93-7D42-9A69-7D16A400668D}"/>
              </a:ext>
            </a:extLst>
          </p:cNvPr>
          <p:cNvSpPr/>
          <p:nvPr/>
        </p:nvSpPr>
        <p:spPr>
          <a:xfrm>
            <a:off x="7762361" y="2831700"/>
            <a:ext cx="1295401" cy="1295401"/>
          </a:xfrm>
          <a:prstGeom prst="blockArc">
            <a:avLst>
              <a:gd name="adj1" fmla="val 10800000"/>
              <a:gd name="adj2" fmla="val 21599999"/>
              <a:gd name="adj3" fmla="val 15323"/>
            </a:avLst>
          </a:prstGeom>
          <a:solidFill>
            <a:srgbClr val="2E3B4B"/>
          </a:solidFill>
          <a:ln>
            <a:no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B351F5FE-F69F-EF46-9A6A-63A6BAA64BB0}"/>
              </a:ext>
            </a:extLst>
          </p:cNvPr>
          <p:cNvGrpSpPr/>
          <p:nvPr/>
        </p:nvGrpSpPr>
        <p:grpSpPr>
          <a:xfrm>
            <a:off x="7737263" y="681793"/>
            <a:ext cx="2526193" cy="2062971"/>
            <a:chOff x="4181298" y="1888128"/>
            <a:chExt cx="1468832" cy="1199497"/>
          </a:xfrm>
          <a:effectLst>
            <a:glow rad="101600">
              <a:srgbClr val="00B0F0">
                <a:alpha val="60000"/>
              </a:srgbClr>
            </a:glow>
          </a:effectLst>
        </p:grpSpPr>
        <p:sp>
          <p:nvSpPr>
            <p:cNvPr id="7" name="TextBox 6">
              <a:extLst>
                <a:ext uri="{FF2B5EF4-FFF2-40B4-BE49-F238E27FC236}">
                  <a16:creationId xmlns:a16="http://schemas.microsoft.com/office/drawing/2014/main" id="{F516D450-4B9B-3C44-B9E2-15D99434DE1A}"/>
                </a:ext>
              </a:extLst>
            </p:cNvPr>
            <p:cNvSpPr txBox="1"/>
            <p:nvPr/>
          </p:nvSpPr>
          <p:spPr>
            <a:xfrm>
              <a:off x="4871680" y="2001546"/>
              <a:ext cx="778450" cy="375803"/>
            </a:xfrm>
            <a:prstGeom prst="rect">
              <a:avLst/>
            </a:prstGeom>
            <a:noFill/>
          </p:spPr>
          <p:txBody>
            <a:bodyPr wrap="none" rtlCol="0">
              <a:spAutoFit/>
            </a:bodyPr>
            <a:lstStyle/>
            <a:p>
              <a:pPr algn="ctr"/>
              <a:r>
                <a:rPr lang="en-US" sz="3600" dirty="0">
                  <a:solidFill>
                    <a:srgbClr val="003470"/>
                  </a:solidFill>
                </a:rPr>
                <a:t>driver</a:t>
              </a:r>
            </a:p>
          </p:txBody>
        </p:sp>
        <p:sp>
          <p:nvSpPr>
            <p:cNvPr id="9" name="Circular Arrow 8">
              <a:extLst>
                <a:ext uri="{FF2B5EF4-FFF2-40B4-BE49-F238E27FC236}">
                  <a16:creationId xmlns:a16="http://schemas.microsoft.com/office/drawing/2014/main" id="{DA6954A3-C6D2-8D45-981F-B3C6C2B19DB7}"/>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pic>
        <p:nvPicPr>
          <p:cNvPr id="11" name="Picture 10">
            <a:extLst>
              <a:ext uri="{FF2B5EF4-FFF2-40B4-BE49-F238E27FC236}">
                <a16:creationId xmlns:a16="http://schemas.microsoft.com/office/drawing/2014/main" id="{61F9A07D-B9FF-9F49-9B7D-BC5F520A601D}"/>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6198343" y="2831699"/>
            <a:ext cx="647700" cy="647700"/>
          </a:xfrm>
          <a:prstGeom prst="rect">
            <a:avLst/>
          </a:prstGeom>
          <a:effectLst>
            <a:glow rad="101600">
              <a:srgbClr val="92D050">
                <a:alpha val="60000"/>
              </a:srgbClr>
            </a:glow>
          </a:effectLst>
        </p:spPr>
      </p:pic>
      <p:grpSp>
        <p:nvGrpSpPr>
          <p:cNvPr id="12" name="Group 11">
            <a:extLst>
              <a:ext uri="{FF2B5EF4-FFF2-40B4-BE49-F238E27FC236}">
                <a16:creationId xmlns:a16="http://schemas.microsoft.com/office/drawing/2014/main" id="{907CE018-661D-0249-877E-7F5E4BA16FE1}"/>
              </a:ext>
            </a:extLst>
          </p:cNvPr>
          <p:cNvGrpSpPr/>
          <p:nvPr/>
        </p:nvGrpSpPr>
        <p:grpSpPr>
          <a:xfrm>
            <a:off x="4322613" y="1164022"/>
            <a:ext cx="3232463" cy="2062971"/>
            <a:chOff x="3507114" y="1888128"/>
            <a:chExt cx="1879487" cy="1199497"/>
          </a:xfrm>
          <a:effectLst>
            <a:glow rad="101600">
              <a:srgbClr val="92D050">
                <a:alpha val="60000"/>
              </a:srgbClr>
            </a:glow>
          </a:effectLst>
        </p:grpSpPr>
        <p:sp>
          <p:nvSpPr>
            <p:cNvPr id="13" name="TextBox 12">
              <a:extLst>
                <a:ext uri="{FF2B5EF4-FFF2-40B4-BE49-F238E27FC236}">
                  <a16:creationId xmlns:a16="http://schemas.microsoft.com/office/drawing/2014/main" id="{77F463B8-738B-3540-A37D-09BEAACA407D}"/>
                </a:ext>
              </a:extLst>
            </p:cNvPr>
            <p:cNvSpPr txBox="1"/>
            <p:nvPr/>
          </p:nvSpPr>
          <p:spPr>
            <a:xfrm>
              <a:off x="3507114" y="2006255"/>
              <a:ext cx="1210921" cy="375804"/>
            </a:xfrm>
            <a:prstGeom prst="rect">
              <a:avLst/>
            </a:prstGeom>
            <a:noFill/>
          </p:spPr>
          <p:txBody>
            <a:bodyPr wrap="none" rtlCol="0">
              <a:spAutoFit/>
            </a:bodyPr>
            <a:lstStyle/>
            <a:p>
              <a:pPr algn="ctr"/>
              <a:r>
                <a:rPr lang="en-US" sz="3600" dirty="0">
                  <a:solidFill>
                    <a:srgbClr val="003470"/>
                  </a:solidFill>
                </a:rPr>
                <a:t>navigator</a:t>
              </a:r>
            </a:p>
          </p:txBody>
        </p:sp>
        <p:sp>
          <p:nvSpPr>
            <p:cNvPr id="14" name="Circular Arrow 13">
              <a:extLst>
                <a:ext uri="{FF2B5EF4-FFF2-40B4-BE49-F238E27FC236}">
                  <a16:creationId xmlns:a16="http://schemas.microsoft.com/office/drawing/2014/main" id="{A2B96EAD-3594-1C4A-8BFB-A57C9B1CC9C3}"/>
                </a:ext>
              </a:extLst>
            </p:cNvPr>
            <p:cNvSpPr/>
            <p:nvPr/>
          </p:nvSpPr>
          <p:spPr>
            <a:xfrm rot="7306177"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spTree>
    <p:extLst>
      <p:ext uri="{BB962C8B-B14F-4D97-AF65-F5344CB8AC3E}">
        <p14:creationId xmlns:p14="http://schemas.microsoft.com/office/powerpoint/2010/main" val="248890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Navigator vs. driver: different focus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09969" y="1929414"/>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664779" y="1248495"/>
            <a:ext cx="4251139" cy="1489802"/>
            <a:chOff x="1561359" y="1761113"/>
            <a:chExt cx="4251139" cy="1489802"/>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761113"/>
              <a:ext cx="3737919" cy="1489802"/>
              <a:chOff x="2074579" y="1761113"/>
              <a:chExt cx="3737919" cy="1489802"/>
            </a:xfrm>
          </p:grpSpPr>
          <p:sp>
            <p:nvSpPr>
              <p:cNvPr id="8" name="TextBox 7">
                <a:extLst>
                  <a:ext uri="{FF2B5EF4-FFF2-40B4-BE49-F238E27FC236}">
                    <a16:creationId xmlns:a16="http://schemas.microsoft.com/office/drawing/2014/main" id="{688A0F78-E775-814B-991E-E6CFD4BFF893}"/>
                  </a:ext>
                </a:extLst>
              </p:cNvPr>
              <p:cNvSpPr txBox="1"/>
              <p:nvPr/>
            </p:nvSpPr>
            <p:spPr>
              <a:xfrm>
                <a:off x="4709311" y="1761113"/>
                <a:ext cx="1103187" cy="523220"/>
              </a:xfrm>
              <a:prstGeom prst="rect">
                <a:avLst/>
              </a:prstGeom>
              <a:noFill/>
            </p:spPr>
            <p:txBody>
              <a:bodyPr wrap="none" rtlCol="0">
                <a:spAutoFit/>
              </a:bodyPr>
              <a:lstStyle/>
              <a:p>
                <a:pPr algn="ctr"/>
                <a:r>
                  <a:rPr lang="en-US" sz="2800" dirty="0">
                    <a:solidFill>
                      <a:srgbClr val="003470"/>
                    </a:solidFill>
                    <a:effectLst>
                      <a:glow rad="101600">
                        <a:srgbClr val="00B0F0">
                          <a:alpha val="60000"/>
                        </a:srgbClr>
                      </a:glow>
                    </a:effectLst>
                  </a:rPr>
                  <a:t>“how”</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561359" y="2117790"/>
              <a:ext cx="1164101" cy="523220"/>
            </a:xfrm>
            <a:prstGeom prst="rect">
              <a:avLst/>
            </a:prstGeom>
            <a:noFill/>
            <a:effectLst>
              <a:glow rad="101600">
                <a:srgbClr val="A325BE">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 “why”</a:t>
              </a:r>
            </a:p>
          </p:txBody>
        </p:sp>
      </p:grpSp>
      <p:grpSp>
        <p:nvGrpSpPr>
          <p:cNvPr id="11" name="Group 10">
            <a:extLst>
              <a:ext uri="{FF2B5EF4-FFF2-40B4-BE49-F238E27FC236}">
                <a16:creationId xmlns:a16="http://schemas.microsoft.com/office/drawing/2014/main" id="{EF115518-009B-A949-B52C-9F9121FA406A}"/>
              </a:ext>
            </a:extLst>
          </p:cNvPr>
          <p:cNvGrpSpPr/>
          <p:nvPr/>
        </p:nvGrpSpPr>
        <p:grpSpPr>
          <a:xfrm>
            <a:off x="5759965" y="937134"/>
            <a:ext cx="1977701" cy="1420033"/>
            <a:chOff x="2656545" y="1449751"/>
            <a:chExt cx="1977701" cy="1420033"/>
          </a:xfrm>
        </p:grpSpPr>
        <p:sp>
          <p:nvSpPr>
            <p:cNvPr id="12" name="TextBox 11">
              <a:extLst>
                <a:ext uri="{FF2B5EF4-FFF2-40B4-BE49-F238E27FC236}">
                  <a16:creationId xmlns:a16="http://schemas.microsoft.com/office/drawing/2014/main" id="{D8462A35-A70D-AE4B-83C9-FA6172EED358}"/>
                </a:ext>
              </a:extLst>
            </p:cNvPr>
            <p:cNvSpPr txBox="1"/>
            <p:nvPr/>
          </p:nvSpPr>
          <p:spPr>
            <a:xfrm>
              <a:off x="2953370" y="1449751"/>
              <a:ext cx="1213795" cy="523220"/>
            </a:xfrm>
            <a:prstGeom prst="rect">
              <a:avLst/>
            </a:prstGeom>
            <a:noFill/>
          </p:spPr>
          <p:txBody>
            <a:bodyPr wrap="none" rtlCol="0">
              <a:spAutoFit/>
            </a:bodyPr>
            <a:lstStyle/>
            <a:p>
              <a:pPr algn="ctr"/>
              <a:r>
                <a:rPr lang="en-US" sz="2800" dirty="0">
                  <a:solidFill>
                    <a:srgbClr val="003470"/>
                  </a:solidFill>
                  <a:effectLst>
                    <a:glow rad="101600">
                      <a:srgbClr val="FFC000">
                        <a:alpha val="60000"/>
                      </a:srgbClr>
                    </a:glow>
                  </a:effectLst>
                </a:rPr>
                <a:t>“what”</a:t>
              </a:r>
            </a:p>
          </p:txBody>
        </p:sp>
        <p:sp>
          <p:nvSpPr>
            <p:cNvPr id="14" name="Circular Arrow 13">
              <a:extLst>
                <a:ext uri="{FF2B5EF4-FFF2-40B4-BE49-F238E27FC236}">
                  <a16:creationId xmlns:a16="http://schemas.microsoft.com/office/drawing/2014/main" id="{A06898C3-BB53-8748-B5EF-85AD40E3B4AC}"/>
                </a:ext>
              </a:extLst>
            </p:cNvPr>
            <p:cNvSpPr/>
            <p:nvPr/>
          </p:nvSpPr>
          <p:spPr>
            <a:xfrm rot="8507561" flipV="1">
              <a:off x="2656545" y="1664481"/>
              <a:ext cx="1199497" cy="1205303"/>
            </a:xfrm>
            <a:prstGeom prst="circularArrow">
              <a:avLst>
                <a:gd name="adj1" fmla="val 1411"/>
                <a:gd name="adj2" fmla="val 1563058"/>
                <a:gd name="adj3" fmla="val 20880751"/>
                <a:gd name="adj4" fmla="val 15501385"/>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a:extLst>
                <a:ext uri="{FF2B5EF4-FFF2-40B4-BE49-F238E27FC236}">
                  <a16:creationId xmlns:a16="http://schemas.microsoft.com/office/drawing/2014/main" id="{56D8673D-478F-9D40-9A3C-C867516BA52C}"/>
                </a:ext>
              </a:extLst>
            </p:cNvPr>
            <p:cNvSpPr/>
            <p:nvPr/>
          </p:nvSpPr>
          <p:spPr>
            <a:xfrm rot="10800000" flipH="1" flipV="1">
              <a:off x="3434749" y="1656566"/>
              <a:ext cx="1199497" cy="1205303"/>
            </a:xfrm>
            <a:prstGeom prst="circularArrow">
              <a:avLst>
                <a:gd name="adj1" fmla="val 1411"/>
                <a:gd name="adj2" fmla="val 1563058"/>
                <a:gd name="adj3" fmla="val 20880751"/>
                <a:gd name="adj4" fmla="val 16631127"/>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737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Coding Environment</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07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5" name="Picture 4">
            <a:extLst>
              <a:ext uri="{FF2B5EF4-FFF2-40B4-BE49-F238E27FC236}">
                <a16:creationId xmlns:a16="http://schemas.microsoft.com/office/drawing/2014/main" id="{499DBFB1-AB52-9241-B4E5-C34CC1D4080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2629751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a:latin typeface="Courier" pitchFamily="2" charset="0"/>
              </a:rPr>
              <a:t>Spyder</a:t>
            </a:r>
          </a:p>
        </p:txBody>
      </p:sp>
      <p:sp>
        <p:nvSpPr>
          <p:cNvPr id="4" name="Content Placeholder 3">
            <a:extLst>
              <a:ext uri="{FF2B5EF4-FFF2-40B4-BE49-F238E27FC236}">
                <a16:creationId xmlns:a16="http://schemas.microsoft.com/office/drawing/2014/main" id="{F4FABFEA-7BBB-8C51-0E97-0D2599DD08E1}"/>
              </a:ext>
            </a:extLst>
          </p:cNvPr>
          <p:cNvSpPr>
            <a:spLocks noGrp="1"/>
          </p:cNvSpPr>
          <p:nvPr>
            <p:ph idx="1"/>
          </p:nvPr>
        </p:nvSpPr>
        <p:spPr/>
        <p:txBody>
          <a:bodyPr anchor="t">
            <a:normAutofit/>
          </a:bodyPr>
          <a:lstStyle/>
          <a:p>
            <a:r>
              <a:rPr lang="en-US" sz="2400" dirty="0"/>
              <a:t>We will code in Spyder, an Integrated Development Environment (IDE) for Python</a:t>
            </a:r>
          </a:p>
          <a:p>
            <a:endParaRPr lang="en-US" sz="2400" dirty="0"/>
          </a:p>
          <a:p>
            <a:endParaRPr lang="en-US" sz="2400" dirty="0"/>
          </a:p>
          <a:p>
            <a:pPr marL="0" indent="0">
              <a:buNone/>
            </a:pPr>
            <a:r>
              <a:rPr lang="en-US" sz="2400" dirty="0"/>
              <a:t>Demo! </a:t>
            </a:r>
          </a:p>
        </p:txBody>
      </p:sp>
    </p:spTree>
    <p:extLst>
      <p:ext uri="{BB962C8B-B14F-4D97-AF65-F5344CB8AC3E}">
        <p14:creationId xmlns:p14="http://schemas.microsoft.com/office/powerpoint/2010/main" val="27553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a:latin typeface="Courier" pitchFamily="2" charset="0"/>
              </a:rPr>
              <a:t>Spyder</a:t>
            </a:r>
          </a:p>
        </p:txBody>
      </p:sp>
      <p:sp>
        <p:nvSpPr>
          <p:cNvPr id="4" name="Content Placeholder 3">
            <a:extLst>
              <a:ext uri="{FF2B5EF4-FFF2-40B4-BE49-F238E27FC236}">
                <a16:creationId xmlns:a16="http://schemas.microsoft.com/office/drawing/2014/main" id="{F4FABFEA-7BBB-8C51-0E97-0D2599DD08E1}"/>
              </a:ext>
            </a:extLst>
          </p:cNvPr>
          <p:cNvSpPr>
            <a:spLocks noGrp="1"/>
          </p:cNvSpPr>
          <p:nvPr>
            <p:ph idx="1"/>
          </p:nvPr>
        </p:nvSpPr>
        <p:spPr/>
        <p:txBody>
          <a:bodyPr anchor="t">
            <a:normAutofit/>
          </a:bodyPr>
          <a:lstStyle/>
          <a:p>
            <a:r>
              <a:rPr lang="en-US" sz="2400" dirty="0"/>
              <a:t>We will code in Spyder, an Integrated Development Environment (IDE) for Python</a:t>
            </a:r>
          </a:p>
          <a:p>
            <a:r>
              <a:rPr lang="en-US" sz="2400" dirty="0"/>
              <a:t>You can download Spyder here: </a:t>
            </a:r>
            <a:r>
              <a:rPr lang="en-US" sz="2400" dirty="0">
                <a:hlinkClick r:id="rId3"/>
              </a:rPr>
              <a:t>https://www.spyder-ide.org/</a:t>
            </a:r>
            <a:r>
              <a:rPr lang="en-US" sz="2400" dirty="0"/>
              <a:t> </a:t>
            </a:r>
          </a:p>
        </p:txBody>
      </p:sp>
    </p:spTree>
    <p:extLst>
      <p:ext uri="{BB962C8B-B14F-4D97-AF65-F5344CB8AC3E}">
        <p14:creationId xmlns:p14="http://schemas.microsoft.com/office/powerpoint/2010/main" val="3459602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Code Distribution</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32563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a:t>GitHub</a:t>
            </a:r>
          </a:p>
        </p:txBody>
      </p:sp>
      <p:sp>
        <p:nvSpPr>
          <p:cNvPr id="4" name="Content Placeholder 3">
            <a:extLst>
              <a:ext uri="{FF2B5EF4-FFF2-40B4-BE49-F238E27FC236}">
                <a16:creationId xmlns:a16="http://schemas.microsoft.com/office/drawing/2014/main" id="{F4FABFEA-7BBB-8C51-0E97-0D2599DD08E1}"/>
              </a:ext>
            </a:extLst>
          </p:cNvPr>
          <p:cNvSpPr>
            <a:spLocks noGrp="1"/>
          </p:cNvSpPr>
          <p:nvPr>
            <p:ph idx="1"/>
          </p:nvPr>
        </p:nvSpPr>
        <p:spPr/>
        <p:txBody>
          <a:bodyPr anchor="t">
            <a:normAutofit/>
          </a:bodyPr>
          <a:lstStyle/>
          <a:p>
            <a:r>
              <a:rPr lang="en-US" sz="2400" dirty="0"/>
              <a:t>We will use GitHub to distribute code, collect finished code, and facilitate pair programming </a:t>
            </a:r>
          </a:p>
          <a:p>
            <a:pPr marL="457200" indent="-457200">
              <a:buFont typeface="+mj-lt"/>
              <a:buAutoNum type="arabicPeriod"/>
            </a:pPr>
            <a:r>
              <a:rPr lang="en-US" sz="2400" dirty="0"/>
              <a:t>Create a GitHub account (</a:t>
            </a:r>
            <a:r>
              <a:rPr lang="en-US" sz="2400" dirty="0">
                <a:hlinkClick r:id="rId3"/>
              </a:rPr>
              <a:t>https://github.com/</a:t>
            </a:r>
            <a:r>
              <a:rPr lang="en-US" sz="2400" dirty="0"/>
              <a:t>) </a:t>
            </a:r>
          </a:p>
          <a:p>
            <a:pPr marL="457200" indent="-457200">
              <a:buFont typeface="+mj-lt"/>
              <a:buAutoNum type="arabicPeriod"/>
            </a:pPr>
            <a:r>
              <a:rPr lang="en-US" sz="2400" dirty="0"/>
              <a:t>Download GitHub Desktop</a:t>
            </a:r>
          </a:p>
          <a:p>
            <a:pPr marL="0" indent="0">
              <a:buNone/>
            </a:pPr>
            <a:endParaRPr lang="en-US" sz="2400" dirty="0"/>
          </a:p>
        </p:txBody>
      </p:sp>
    </p:spTree>
    <p:extLst>
      <p:ext uri="{BB962C8B-B14F-4D97-AF65-F5344CB8AC3E}">
        <p14:creationId xmlns:p14="http://schemas.microsoft.com/office/powerpoint/2010/main" val="1393648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a:t>GitHub</a:t>
            </a:r>
          </a:p>
        </p:txBody>
      </p:sp>
      <p:sp>
        <p:nvSpPr>
          <p:cNvPr id="4" name="Content Placeholder 3">
            <a:extLst>
              <a:ext uri="{FF2B5EF4-FFF2-40B4-BE49-F238E27FC236}">
                <a16:creationId xmlns:a16="http://schemas.microsoft.com/office/drawing/2014/main" id="{F4FABFEA-7BBB-8C51-0E97-0D2599DD08E1}"/>
              </a:ext>
            </a:extLst>
          </p:cNvPr>
          <p:cNvSpPr>
            <a:spLocks noGrp="1"/>
          </p:cNvSpPr>
          <p:nvPr>
            <p:ph idx="1"/>
          </p:nvPr>
        </p:nvSpPr>
        <p:spPr/>
        <p:txBody>
          <a:bodyPr anchor="t">
            <a:normAutofit/>
          </a:bodyPr>
          <a:lstStyle/>
          <a:p>
            <a:r>
              <a:rPr lang="en-US" sz="2400" dirty="0"/>
              <a:t>We will use GitHub to distribute code, collect finished code, and facilitate pair programming </a:t>
            </a:r>
          </a:p>
          <a:p>
            <a:pPr marL="457200" indent="-457200">
              <a:buFont typeface="+mj-lt"/>
              <a:buAutoNum type="arabicPeriod"/>
            </a:pPr>
            <a:r>
              <a:rPr lang="en-US" sz="2400" dirty="0"/>
              <a:t>Create a GitHub account (</a:t>
            </a:r>
            <a:r>
              <a:rPr lang="en-US" sz="2400" dirty="0">
                <a:hlinkClick r:id="rId3"/>
              </a:rPr>
              <a:t>https://github.com/</a:t>
            </a:r>
            <a:r>
              <a:rPr lang="en-US" sz="2400" dirty="0"/>
              <a:t>) </a:t>
            </a:r>
          </a:p>
          <a:p>
            <a:pPr marL="457200" indent="-457200">
              <a:buFont typeface="+mj-lt"/>
              <a:buAutoNum type="arabicPeriod"/>
            </a:pPr>
            <a:r>
              <a:rPr lang="en-US" sz="2400" dirty="0"/>
              <a:t>Download GitHub Desktop</a:t>
            </a:r>
          </a:p>
          <a:p>
            <a:pPr marL="457200" indent="-457200">
              <a:buFont typeface="+mj-lt"/>
              <a:buAutoNum type="arabicPeriod"/>
            </a:pPr>
            <a:endParaRPr lang="en-US" sz="2400" dirty="0"/>
          </a:p>
          <a:p>
            <a:pPr marL="0" indent="0">
              <a:buNone/>
            </a:pPr>
            <a:endParaRPr lang="en-US" sz="2400" dirty="0"/>
          </a:p>
          <a:p>
            <a:pPr marL="0" indent="0">
              <a:buNone/>
            </a:pPr>
            <a:r>
              <a:rPr lang="en-US" sz="2400" dirty="0"/>
              <a:t>Demo! </a:t>
            </a:r>
          </a:p>
        </p:txBody>
      </p:sp>
    </p:spTree>
    <p:extLst>
      <p:ext uri="{BB962C8B-B14F-4D97-AF65-F5344CB8AC3E}">
        <p14:creationId xmlns:p14="http://schemas.microsoft.com/office/powerpoint/2010/main" val="2778867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a:t>GitHub</a:t>
            </a:r>
          </a:p>
        </p:txBody>
      </p:sp>
      <p:sp>
        <p:nvSpPr>
          <p:cNvPr id="4" name="Content Placeholder 3">
            <a:extLst>
              <a:ext uri="{FF2B5EF4-FFF2-40B4-BE49-F238E27FC236}">
                <a16:creationId xmlns:a16="http://schemas.microsoft.com/office/drawing/2014/main" id="{F4FABFEA-7BBB-8C51-0E97-0D2599DD08E1}"/>
              </a:ext>
            </a:extLst>
          </p:cNvPr>
          <p:cNvSpPr>
            <a:spLocks noGrp="1"/>
          </p:cNvSpPr>
          <p:nvPr>
            <p:ph idx="1"/>
          </p:nvPr>
        </p:nvSpPr>
        <p:spPr/>
        <p:txBody>
          <a:bodyPr anchor="t">
            <a:normAutofit/>
          </a:bodyPr>
          <a:lstStyle/>
          <a:p>
            <a:r>
              <a:rPr lang="en-US" sz="2400" dirty="0"/>
              <a:t>We will use GitHub to distribute code, collect finished code, and facilitate pair programming </a:t>
            </a:r>
          </a:p>
          <a:p>
            <a:pPr marL="457200" indent="-457200">
              <a:buFont typeface="+mj-lt"/>
              <a:buAutoNum type="arabicPeriod"/>
            </a:pPr>
            <a:r>
              <a:rPr lang="en-US" sz="2400" dirty="0"/>
              <a:t>Create a GitHub account (</a:t>
            </a:r>
            <a:r>
              <a:rPr lang="en-US" sz="2400" dirty="0">
                <a:hlinkClick r:id="rId3"/>
              </a:rPr>
              <a:t>https://github.com/</a:t>
            </a:r>
            <a:r>
              <a:rPr lang="en-US" sz="2400" dirty="0"/>
              <a:t>) </a:t>
            </a:r>
          </a:p>
          <a:p>
            <a:pPr marL="457200" indent="-457200">
              <a:buFont typeface="+mj-lt"/>
              <a:buAutoNum type="arabicPeriod"/>
            </a:pPr>
            <a:r>
              <a:rPr lang="en-US" sz="2400" dirty="0"/>
              <a:t>Download GitHub Desktop</a:t>
            </a:r>
          </a:p>
          <a:p>
            <a:pPr marL="457200" indent="-457200">
              <a:buFont typeface="+mj-lt"/>
              <a:buAutoNum type="arabicPeriod"/>
            </a:pPr>
            <a:endParaRPr lang="en-US" sz="2400" dirty="0"/>
          </a:p>
          <a:p>
            <a:r>
              <a:rPr lang="en-US" sz="2400" dirty="0"/>
              <a:t>Practice accepting the in-class activity for today, modifying it, and updating your repository </a:t>
            </a:r>
          </a:p>
          <a:p>
            <a:pPr marL="0" indent="0">
              <a:buNone/>
            </a:pPr>
            <a:endParaRPr lang="en-US" sz="2400" dirty="0"/>
          </a:p>
        </p:txBody>
      </p:sp>
    </p:spTree>
    <p:extLst>
      <p:ext uri="{BB962C8B-B14F-4D97-AF65-F5344CB8AC3E}">
        <p14:creationId xmlns:p14="http://schemas.microsoft.com/office/powerpoint/2010/main" val="619643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effectLst>
                  <a:glow rad="101600">
                    <a:srgbClr val="FFC000">
                      <a:alpha val="60000"/>
                    </a:srgbClr>
                  </a:glow>
                </a:effectLst>
              </a:rPr>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grpSp>
        <p:nvGrpSpPr>
          <p:cNvPr id="13" name="Group 12">
            <a:extLst>
              <a:ext uri="{FF2B5EF4-FFF2-40B4-BE49-F238E27FC236}">
                <a16:creationId xmlns:a16="http://schemas.microsoft.com/office/drawing/2014/main" id="{8E88383E-7691-624D-933F-0EBEA94D9592}"/>
              </a:ext>
            </a:extLst>
          </p:cNvPr>
          <p:cNvGrpSpPr/>
          <p:nvPr/>
        </p:nvGrpSpPr>
        <p:grpSpPr>
          <a:xfrm>
            <a:off x="3602679" y="4606901"/>
            <a:ext cx="1935480" cy="1898234"/>
            <a:chOff x="289560" y="4620755"/>
            <a:chExt cx="1935480" cy="1898234"/>
          </a:xfrm>
        </p:grpSpPr>
        <p:pic>
          <p:nvPicPr>
            <p:cNvPr id="7" name="Picture 6">
              <a:extLst>
                <a:ext uri="{FF2B5EF4-FFF2-40B4-BE49-F238E27FC236}">
                  <a16:creationId xmlns:a16="http://schemas.microsoft.com/office/drawing/2014/main" id="{47F7D572-6A7B-DE48-9D5D-CAA6310912E8}"/>
                </a:ext>
              </a:extLst>
            </p:cNvPr>
            <p:cNvPicPr>
              <a:picLocks noChangeAspect="1"/>
            </p:cNvPicPr>
            <p:nvPr/>
          </p:nvPicPr>
          <p:blipFill rotWithShape="1">
            <a:blip r:embed="rId3"/>
            <a:srcRect r="77719"/>
            <a:stretch/>
          </p:blipFill>
          <p:spPr>
            <a:xfrm>
              <a:off x="289560" y="4620755"/>
              <a:ext cx="1935480" cy="1528902"/>
            </a:xfrm>
            <a:prstGeom prst="rect">
              <a:avLst/>
            </a:prstGeom>
          </p:spPr>
        </p:pic>
        <p:sp>
          <p:nvSpPr>
            <p:cNvPr id="12" name="TextBox 11">
              <a:extLst>
                <a:ext uri="{FF2B5EF4-FFF2-40B4-BE49-F238E27FC236}">
                  <a16:creationId xmlns:a16="http://schemas.microsoft.com/office/drawing/2014/main" id="{BB7D13BA-40F1-1340-9142-930A4AABD980}"/>
                </a:ext>
              </a:extLst>
            </p:cNvPr>
            <p:cNvSpPr txBox="1"/>
            <p:nvPr/>
          </p:nvSpPr>
          <p:spPr>
            <a:xfrm>
              <a:off x="335280" y="6149657"/>
              <a:ext cx="1666162" cy="369332"/>
            </a:xfrm>
            <a:prstGeom prst="rect">
              <a:avLst/>
            </a:prstGeom>
            <a:noFill/>
          </p:spPr>
          <p:txBody>
            <a:bodyPr wrap="none" rtlCol="0">
              <a:spAutoFit/>
            </a:bodyPr>
            <a:lstStyle/>
            <a:p>
              <a:r>
                <a:rPr lang="en-US" dirty="0"/>
                <a:t>object-oriented</a:t>
              </a:r>
            </a:p>
          </p:txBody>
        </p:sp>
      </p:grpSp>
      <p:grpSp>
        <p:nvGrpSpPr>
          <p:cNvPr id="16" name="Group 15">
            <a:extLst>
              <a:ext uri="{FF2B5EF4-FFF2-40B4-BE49-F238E27FC236}">
                <a16:creationId xmlns:a16="http://schemas.microsoft.com/office/drawing/2014/main" id="{6C391B4C-2021-3241-82F1-E58DE4DD9A72}"/>
              </a:ext>
            </a:extLst>
          </p:cNvPr>
          <p:cNvGrpSpPr/>
          <p:nvPr/>
        </p:nvGrpSpPr>
        <p:grpSpPr>
          <a:xfrm>
            <a:off x="5833148" y="4606901"/>
            <a:ext cx="1249680" cy="1898234"/>
            <a:chOff x="2712720" y="4620755"/>
            <a:chExt cx="1249680" cy="1898234"/>
          </a:xfrm>
        </p:grpSpPr>
        <p:pic>
          <p:nvPicPr>
            <p:cNvPr id="9" name="Picture 8">
              <a:extLst>
                <a:ext uri="{FF2B5EF4-FFF2-40B4-BE49-F238E27FC236}">
                  <a16:creationId xmlns:a16="http://schemas.microsoft.com/office/drawing/2014/main" id="{0C82B1A3-7E9E-FD47-BD77-F1929AA854E1}"/>
                </a:ext>
              </a:extLst>
            </p:cNvPr>
            <p:cNvPicPr>
              <a:picLocks noChangeAspect="1"/>
            </p:cNvPicPr>
            <p:nvPr/>
          </p:nvPicPr>
          <p:blipFill rotWithShape="1">
            <a:blip r:embed="rId3"/>
            <a:srcRect l="27895" r="59123"/>
            <a:stretch/>
          </p:blipFill>
          <p:spPr>
            <a:xfrm>
              <a:off x="2712720" y="4620755"/>
              <a:ext cx="1127760" cy="1528902"/>
            </a:xfrm>
            <a:prstGeom prst="rect">
              <a:avLst/>
            </a:prstGeom>
          </p:spPr>
        </p:pic>
        <p:sp>
          <p:nvSpPr>
            <p:cNvPr id="15" name="TextBox 14">
              <a:extLst>
                <a:ext uri="{FF2B5EF4-FFF2-40B4-BE49-F238E27FC236}">
                  <a16:creationId xmlns:a16="http://schemas.microsoft.com/office/drawing/2014/main" id="{25AF61DE-FFA7-7649-9BFD-C17072413C9A}"/>
                </a:ext>
              </a:extLst>
            </p:cNvPr>
            <p:cNvSpPr txBox="1"/>
            <p:nvPr/>
          </p:nvSpPr>
          <p:spPr>
            <a:xfrm>
              <a:off x="2790284" y="6149657"/>
              <a:ext cx="1172116" cy="369332"/>
            </a:xfrm>
            <a:prstGeom prst="rect">
              <a:avLst/>
            </a:prstGeom>
            <a:noFill/>
          </p:spPr>
          <p:txBody>
            <a:bodyPr wrap="none" rtlCol="0">
              <a:spAutoFit/>
            </a:bodyPr>
            <a:lstStyle/>
            <a:p>
              <a:r>
                <a:rPr lang="en-US" dirty="0"/>
                <a:t>functional</a:t>
              </a:r>
            </a:p>
          </p:txBody>
        </p:sp>
      </p:grpSp>
      <p:grpSp>
        <p:nvGrpSpPr>
          <p:cNvPr id="18" name="Group 17">
            <a:extLst>
              <a:ext uri="{FF2B5EF4-FFF2-40B4-BE49-F238E27FC236}">
                <a16:creationId xmlns:a16="http://schemas.microsoft.com/office/drawing/2014/main" id="{C991644A-7C11-D048-9908-26CB4A3549C5}"/>
              </a:ext>
            </a:extLst>
          </p:cNvPr>
          <p:cNvGrpSpPr/>
          <p:nvPr/>
        </p:nvGrpSpPr>
        <p:grpSpPr>
          <a:xfrm>
            <a:off x="7257475" y="4606901"/>
            <a:ext cx="2026920" cy="1877240"/>
            <a:chOff x="4419600" y="4620755"/>
            <a:chExt cx="2026920" cy="1877240"/>
          </a:xfrm>
        </p:grpSpPr>
        <p:pic>
          <p:nvPicPr>
            <p:cNvPr id="10" name="Picture 9">
              <a:extLst>
                <a:ext uri="{FF2B5EF4-FFF2-40B4-BE49-F238E27FC236}">
                  <a16:creationId xmlns:a16="http://schemas.microsoft.com/office/drawing/2014/main" id="{82F4E632-9C75-0740-AB49-68CC02CBA025}"/>
                </a:ext>
              </a:extLst>
            </p:cNvPr>
            <p:cNvPicPr>
              <a:picLocks noChangeAspect="1"/>
            </p:cNvPicPr>
            <p:nvPr/>
          </p:nvPicPr>
          <p:blipFill rotWithShape="1">
            <a:blip r:embed="rId3"/>
            <a:srcRect l="47544" r="29123"/>
            <a:stretch/>
          </p:blipFill>
          <p:spPr>
            <a:xfrm>
              <a:off x="4419600" y="4620755"/>
              <a:ext cx="2026920" cy="1528902"/>
            </a:xfrm>
            <a:prstGeom prst="rect">
              <a:avLst/>
            </a:prstGeom>
          </p:spPr>
        </p:pic>
        <p:sp>
          <p:nvSpPr>
            <p:cNvPr id="17" name="TextBox 16">
              <a:extLst>
                <a:ext uri="{FF2B5EF4-FFF2-40B4-BE49-F238E27FC236}">
                  <a16:creationId xmlns:a16="http://schemas.microsoft.com/office/drawing/2014/main" id="{B935BB1F-2EF8-8E4C-97E8-822663C1E4B5}"/>
                </a:ext>
              </a:extLst>
            </p:cNvPr>
            <p:cNvSpPr txBox="1"/>
            <p:nvPr/>
          </p:nvSpPr>
          <p:spPr>
            <a:xfrm>
              <a:off x="4808530" y="6128663"/>
              <a:ext cx="1249060" cy="369332"/>
            </a:xfrm>
            <a:prstGeom prst="rect">
              <a:avLst/>
            </a:prstGeom>
            <a:noFill/>
          </p:spPr>
          <p:txBody>
            <a:bodyPr wrap="none" rtlCol="0">
              <a:spAutoFit/>
            </a:bodyPr>
            <a:lstStyle/>
            <a:p>
              <a:r>
                <a:rPr lang="en-US" dirty="0"/>
                <a:t>imperative</a:t>
              </a:r>
            </a:p>
          </p:txBody>
        </p:sp>
      </p:grpSp>
      <p:grpSp>
        <p:nvGrpSpPr>
          <p:cNvPr id="20" name="Group 19">
            <a:extLst>
              <a:ext uri="{FF2B5EF4-FFF2-40B4-BE49-F238E27FC236}">
                <a16:creationId xmlns:a16="http://schemas.microsoft.com/office/drawing/2014/main" id="{9903B85A-0F8D-CE4B-BDDC-117153CAF610}"/>
              </a:ext>
            </a:extLst>
          </p:cNvPr>
          <p:cNvGrpSpPr/>
          <p:nvPr/>
        </p:nvGrpSpPr>
        <p:grpSpPr>
          <a:xfrm>
            <a:off x="9384068" y="4606901"/>
            <a:ext cx="2148840" cy="1866743"/>
            <a:chOff x="6827520" y="4620755"/>
            <a:chExt cx="2148840" cy="1866743"/>
          </a:xfrm>
        </p:grpSpPr>
        <p:pic>
          <p:nvPicPr>
            <p:cNvPr id="11" name="Picture 10">
              <a:extLst>
                <a:ext uri="{FF2B5EF4-FFF2-40B4-BE49-F238E27FC236}">
                  <a16:creationId xmlns:a16="http://schemas.microsoft.com/office/drawing/2014/main" id="{1B7CB12F-1E02-0C44-B5F3-7EF8FB8A73E1}"/>
                </a:ext>
              </a:extLst>
            </p:cNvPr>
            <p:cNvPicPr>
              <a:picLocks noChangeAspect="1"/>
            </p:cNvPicPr>
            <p:nvPr/>
          </p:nvPicPr>
          <p:blipFill rotWithShape="1">
            <a:blip r:embed="rId3"/>
            <a:srcRect l="75264" r="-1"/>
            <a:stretch/>
          </p:blipFill>
          <p:spPr>
            <a:xfrm>
              <a:off x="6827520" y="4620755"/>
              <a:ext cx="2148840" cy="1528902"/>
            </a:xfrm>
            <a:prstGeom prst="rect">
              <a:avLst/>
            </a:prstGeom>
          </p:spPr>
        </p:pic>
        <p:sp>
          <p:nvSpPr>
            <p:cNvPr id="19" name="TextBox 18">
              <a:extLst>
                <a:ext uri="{FF2B5EF4-FFF2-40B4-BE49-F238E27FC236}">
                  <a16:creationId xmlns:a16="http://schemas.microsoft.com/office/drawing/2014/main" id="{505B9AB8-F53D-0448-9BFE-6431D72186E9}"/>
                </a:ext>
              </a:extLst>
            </p:cNvPr>
            <p:cNvSpPr txBox="1"/>
            <p:nvPr/>
          </p:nvSpPr>
          <p:spPr>
            <a:xfrm>
              <a:off x="7208830" y="6118166"/>
              <a:ext cx="1237839" cy="369332"/>
            </a:xfrm>
            <a:prstGeom prst="rect">
              <a:avLst/>
            </a:prstGeom>
            <a:noFill/>
          </p:spPr>
          <p:txBody>
            <a:bodyPr wrap="none" rtlCol="0">
              <a:spAutoFit/>
            </a:bodyPr>
            <a:lstStyle/>
            <a:p>
              <a:r>
                <a:rPr lang="en-US" dirty="0"/>
                <a:t>declarative</a:t>
              </a:r>
            </a:p>
          </p:txBody>
        </p:sp>
      </p:grpSp>
      <p:pic>
        <p:nvPicPr>
          <p:cNvPr id="2" name="Picture 1">
            <a:extLst>
              <a:ext uri="{FF2B5EF4-FFF2-40B4-BE49-F238E27FC236}">
                <a16:creationId xmlns:a16="http://schemas.microsoft.com/office/drawing/2014/main" id="{062CBE30-5786-5E20-173F-FE9C6551E3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961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effectLst>
                  <a:glow rad="101600">
                    <a:srgbClr val="FFC000">
                      <a:alpha val="60000"/>
                    </a:srgbClr>
                  </a:glow>
                </a:effectLst>
              </a:rPr>
              <a:t>interpreted</a:t>
            </a:r>
            <a:r>
              <a:rPr lang="en-US" sz="2800" dirty="0"/>
              <a:t>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2" name="Picture 1">
            <a:extLst>
              <a:ext uri="{FF2B5EF4-FFF2-40B4-BE49-F238E27FC236}">
                <a16:creationId xmlns:a16="http://schemas.microsoft.com/office/drawing/2014/main" id="{9829713E-3C52-3F6A-D4A4-6F080646FF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0136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568D-A9EB-4F49-9A5F-1F20C6A5AAE1}"/>
              </a:ext>
            </a:extLst>
          </p:cNvPr>
          <p:cNvSpPr>
            <a:spLocks noGrp="1"/>
          </p:cNvSpPr>
          <p:nvPr>
            <p:ph type="title"/>
          </p:nvPr>
        </p:nvSpPr>
        <p:spPr/>
        <p:txBody>
          <a:bodyPr/>
          <a:lstStyle/>
          <a:p>
            <a:r>
              <a:rPr lang="en-US" dirty="0"/>
              <a:t>Quick digression</a:t>
            </a:r>
          </a:p>
        </p:txBody>
      </p:sp>
      <p:graphicFrame>
        <p:nvGraphicFramePr>
          <p:cNvPr id="10" name="Content Placeholder 9">
            <a:extLst>
              <a:ext uri="{FF2B5EF4-FFF2-40B4-BE49-F238E27FC236}">
                <a16:creationId xmlns:a16="http://schemas.microsoft.com/office/drawing/2014/main" id="{499F21F4-565F-0E46-9134-2D9DB03E6BDE}"/>
              </a:ext>
            </a:extLst>
          </p:cNvPr>
          <p:cNvGraphicFramePr>
            <a:graphicFrameLocks noGrp="1"/>
          </p:cNvGraphicFramePr>
          <p:nvPr>
            <p:ph idx="1"/>
            <p:extLst>
              <p:ext uri="{D42A27DB-BD31-4B8C-83A1-F6EECF244321}">
                <p14:modId xmlns:p14="http://schemas.microsoft.com/office/powerpoint/2010/main" val="2452002708"/>
              </p:ext>
            </p:extLst>
          </p:nvPr>
        </p:nvGraphicFramePr>
        <p:xfrm>
          <a:off x="3307080" y="873620"/>
          <a:ext cx="8229600" cy="4851400"/>
        </p:xfrm>
        <a:graphic>
          <a:graphicData uri="http://schemas.openxmlformats.org/drawingml/2006/table">
            <a:tbl>
              <a:tblPr firstRow="1" bandRow="1">
                <a:tableStyleId>{00A15C55-8517-42AA-B614-E9B94910E393}</a:tableStyleId>
              </a:tblPr>
              <a:tblGrid>
                <a:gridCol w="1264920">
                  <a:extLst>
                    <a:ext uri="{9D8B030D-6E8A-4147-A177-3AD203B41FA5}">
                      <a16:colId xmlns:a16="http://schemas.microsoft.com/office/drawing/2014/main" val="580727057"/>
                    </a:ext>
                  </a:extLst>
                </a:gridCol>
                <a:gridCol w="3482340">
                  <a:extLst>
                    <a:ext uri="{9D8B030D-6E8A-4147-A177-3AD203B41FA5}">
                      <a16:colId xmlns:a16="http://schemas.microsoft.com/office/drawing/2014/main" val="147339665"/>
                    </a:ext>
                  </a:extLst>
                </a:gridCol>
                <a:gridCol w="3482340">
                  <a:extLst>
                    <a:ext uri="{9D8B030D-6E8A-4147-A177-3AD203B41FA5}">
                      <a16:colId xmlns:a16="http://schemas.microsoft.com/office/drawing/2014/main" val="3981427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C000"/>
                          </a:solidFill>
                        </a:rPr>
                        <a:t>COMPILER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552"/>
                    </a:solidFill>
                  </a:tcPr>
                </a:tc>
                <a:tc>
                  <a:txBody>
                    <a:bodyPr/>
                    <a:lstStyle/>
                    <a:p>
                      <a:pPr algn="ctr"/>
                      <a:r>
                        <a:rPr lang="en-US" dirty="0">
                          <a:solidFill>
                            <a:srgbClr val="002552"/>
                          </a:solidFill>
                        </a:rPr>
                        <a:t>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99827770"/>
                  </a:ext>
                </a:extLst>
              </a:tr>
              <a:tr h="370840">
                <a:tc>
                  <a:txBody>
                    <a:bodyPr/>
                    <a:lstStyle/>
                    <a:p>
                      <a:pPr algn="r"/>
                      <a:r>
                        <a:rPr lang="en-US" dirty="0">
                          <a:solidFill>
                            <a:srgbClr val="002552"/>
                          </a:solidFill>
                        </a:rPr>
                        <a:t>What it takes 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791483"/>
                  </a:ext>
                </a:extLst>
              </a:tr>
              <a:tr h="370840">
                <a:tc>
                  <a:txBody>
                    <a:bodyPr/>
                    <a:lstStyle/>
                    <a:p>
                      <a:pPr algn="r"/>
                      <a:r>
                        <a:rPr lang="en-US" dirty="0">
                          <a:solidFill>
                            <a:srgbClr val="002552"/>
                          </a:solidFill>
                        </a:rPr>
                        <a:t>What it returns: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108406"/>
                  </a:ext>
                </a:extLst>
              </a:tr>
              <a:tr h="370840">
                <a:tc>
                  <a:txBody>
                    <a:bodyPr/>
                    <a:lstStyle/>
                    <a:p>
                      <a:pPr algn="r"/>
                      <a:r>
                        <a:rPr lang="en-US" dirty="0">
                          <a:solidFill>
                            <a:srgbClr val="002552"/>
                          </a:solidFill>
                        </a:rPr>
                        <a:t>Relative speed: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234276"/>
                  </a:ext>
                </a:extLst>
              </a:tr>
              <a:tr h="370840">
                <a:tc>
                  <a:txBody>
                    <a:bodyPr/>
                    <a:lstStyle/>
                    <a:p>
                      <a:pPr algn="r"/>
                      <a:r>
                        <a:rPr lang="en-US" dirty="0">
                          <a:solidFill>
                            <a:srgbClr val="002552"/>
                          </a:solidFill>
                        </a:rPr>
                        <a:t>Memory usage: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76183"/>
                  </a:ext>
                </a:extLst>
              </a:tr>
              <a:tr h="370840">
                <a:tc>
                  <a:txBody>
                    <a:bodyPr/>
                    <a:lstStyle/>
                    <a:p>
                      <a:pPr algn="r"/>
                      <a:r>
                        <a:rPr lang="en-US" dirty="0">
                          <a:solidFill>
                            <a:srgbClr val="002552"/>
                          </a:solidFill>
                        </a:rPr>
                        <a:t>Work is done: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271105"/>
                  </a:ext>
                </a:extLst>
              </a:tr>
              <a:tr h="370840">
                <a:tc>
                  <a:txBody>
                    <a:bodyPr/>
                    <a:lstStyle/>
                    <a:p>
                      <a:pPr algn="r"/>
                      <a:r>
                        <a:rPr lang="en-US" dirty="0">
                          <a:solidFill>
                            <a:srgbClr val="002552"/>
                          </a:solidFill>
                          <a:effectLst/>
                        </a:rPr>
                        <a:t>Reports errors: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10032"/>
                  </a:ext>
                </a:extLst>
              </a:tr>
              <a:tr h="370840">
                <a:tc>
                  <a:txBody>
                    <a:bodyPr/>
                    <a:lstStyle/>
                    <a:p>
                      <a:pPr algn="r"/>
                      <a:r>
                        <a:rPr lang="en-US" dirty="0">
                          <a:solidFill>
                            <a:srgbClr val="002552"/>
                          </a:solidFill>
                          <a:effectLst/>
                        </a:rPr>
                        <a:t>Example 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932611"/>
                  </a:ext>
                </a:extLst>
              </a:tr>
            </a:tbl>
          </a:graphicData>
        </a:graphic>
      </p:graphicFrame>
      <p:pic>
        <p:nvPicPr>
          <p:cNvPr id="6" name="Picture 5">
            <a:extLst>
              <a:ext uri="{FF2B5EF4-FFF2-40B4-BE49-F238E27FC236}">
                <a16:creationId xmlns:a16="http://schemas.microsoft.com/office/drawing/2014/main" id="{9011761F-F3F2-C343-83FC-F38CA05234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38062" y="5167546"/>
            <a:ext cx="2179320" cy="733704"/>
          </a:xfrm>
          <a:prstGeom prst="rect">
            <a:avLst/>
          </a:prstGeom>
        </p:spPr>
      </p:pic>
      <p:pic>
        <p:nvPicPr>
          <p:cNvPr id="7" name="Picture 6">
            <a:extLst>
              <a:ext uri="{FF2B5EF4-FFF2-40B4-BE49-F238E27FC236}">
                <a16:creationId xmlns:a16="http://schemas.microsoft.com/office/drawing/2014/main" id="{9B71FA75-50AE-A241-B4BD-CC0E20476E29}"/>
              </a:ext>
            </a:extLst>
          </p:cNvPr>
          <p:cNvPicPr>
            <a:picLocks noChangeAspect="1"/>
          </p:cNvPicPr>
          <p:nvPr/>
        </p:nvPicPr>
        <p:blipFill>
          <a:blip r:embed="rId4"/>
          <a:stretch>
            <a:fillRect/>
          </a:stretch>
        </p:blipFill>
        <p:spPr>
          <a:xfrm>
            <a:off x="5714192" y="5173718"/>
            <a:ext cx="1172210" cy="721360"/>
          </a:xfrm>
          <a:prstGeom prst="rect">
            <a:avLst/>
          </a:prstGeom>
        </p:spPr>
      </p:pic>
    </p:spTree>
    <p:extLst>
      <p:ext uri="{BB962C8B-B14F-4D97-AF65-F5344CB8AC3E}">
        <p14:creationId xmlns:p14="http://schemas.microsoft.com/office/powerpoint/2010/main" val="35283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solidFill>
                  <a:schemeClr val="bg1">
                    <a:lumMod val="65000"/>
                  </a:schemeClr>
                </a:solidFill>
              </a:rPr>
              <a:t>with dynamic typing </a:t>
            </a:r>
          </a:p>
          <a:p>
            <a:pPr marL="0" indent="0" algn="ctr">
              <a:spcBef>
                <a:spcPts val="0"/>
              </a:spcBef>
              <a:buNone/>
            </a:pPr>
            <a:r>
              <a:rPr lang="en-US" sz="2800" dirty="0">
                <a:solidFill>
                  <a:schemeClr val="bg1">
                    <a:lumMod val="65000"/>
                  </a:schemeClr>
                </a:solidFill>
              </a:rPr>
              <a:t>and automatic memory management</a:t>
            </a:r>
          </a:p>
          <a:p>
            <a:pPr marL="0" indent="0">
              <a:buNone/>
            </a:pPr>
            <a:endParaRPr lang="en-US" dirty="0"/>
          </a:p>
        </p:txBody>
      </p:sp>
      <p:grpSp>
        <p:nvGrpSpPr>
          <p:cNvPr id="4" name="Group 3">
            <a:extLst>
              <a:ext uri="{FF2B5EF4-FFF2-40B4-BE49-F238E27FC236}">
                <a16:creationId xmlns:a16="http://schemas.microsoft.com/office/drawing/2014/main" id="{08F29078-DBB7-BA4B-BA42-285DB0A2E575}"/>
              </a:ext>
            </a:extLst>
          </p:cNvPr>
          <p:cNvGrpSpPr/>
          <p:nvPr/>
        </p:nvGrpSpPr>
        <p:grpSpPr>
          <a:xfrm>
            <a:off x="5884012" y="3935083"/>
            <a:ext cx="3122404" cy="1821851"/>
            <a:chOff x="4705068" y="2664434"/>
            <a:chExt cx="3122404" cy="1821851"/>
          </a:xfrm>
        </p:grpSpPr>
        <p:sp>
          <p:nvSpPr>
            <p:cNvPr id="6" name="TextBox 5">
              <a:extLst>
                <a:ext uri="{FF2B5EF4-FFF2-40B4-BE49-F238E27FC236}">
                  <a16:creationId xmlns:a16="http://schemas.microsoft.com/office/drawing/2014/main" id="{B1956327-E5FB-F943-BC84-F1C48CE27266}"/>
                </a:ext>
              </a:extLst>
            </p:cNvPr>
            <p:cNvSpPr txBox="1"/>
            <p:nvPr/>
          </p:nvSpPr>
          <p:spPr>
            <a:xfrm>
              <a:off x="5223874" y="3532178"/>
              <a:ext cx="2603598" cy="954107"/>
            </a:xfrm>
            <a:prstGeom prst="rect">
              <a:avLst/>
            </a:prstGeom>
            <a:noFill/>
          </p:spPr>
          <p:txBody>
            <a:bodyPr wrap="none" rtlCol="0">
              <a:spAutoFit/>
            </a:bodyPr>
            <a:lstStyle/>
            <a:p>
              <a:pPr algn="ctr"/>
              <a:r>
                <a:rPr lang="en-US" sz="2800" dirty="0">
                  <a:solidFill>
                    <a:srgbClr val="003470"/>
                  </a:solidFill>
                </a:rPr>
                <a:t>more about this </a:t>
              </a:r>
            </a:p>
            <a:p>
              <a:pPr algn="ctr"/>
              <a:r>
                <a:rPr lang="en-US" sz="2800" dirty="0">
                  <a:solidFill>
                    <a:srgbClr val="003470"/>
                  </a:solidFill>
                </a:rPr>
                <a:t>a bit later</a:t>
              </a:r>
            </a:p>
          </p:txBody>
        </p:sp>
        <p:sp>
          <p:nvSpPr>
            <p:cNvPr id="7" name="Circular Arrow 6">
              <a:extLst>
                <a:ext uri="{FF2B5EF4-FFF2-40B4-BE49-F238E27FC236}">
                  <a16:creationId xmlns:a16="http://schemas.microsoft.com/office/drawing/2014/main" id="{3F8AD89B-83E5-0B47-A1C8-D1A752DA475A}"/>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a:extLst>
              <a:ext uri="{FF2B5EF4-FFF2-40B4-BE49-F238E27FC236}">
                <a16:creationId xmlns:a16="http://schemas.microsoft.com/office/drawing/2014/main" id="{E1541494-6CB2-1FD8-DEB1-0030C669DD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83215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D-B491-14F9-1B10-8AEDF0B481C5}"/>
              </a:ext>
            </a:extLst>
          </p:cNvPr>
          <p:cNvSpPr>
            <a:spLocks noGrp="1"/>
          </p:cNvSpPr>
          <p:nvPr>
            <p:ph type="title"/>
          </p:nvPr>
        </p:nvSpPr>
        <p:spPr/>
        <p:txBody>
          <a:bodyPr/>
          <a:lstStyle/>
          <a:p>
            <a:r>
              <a:rPr lang="en-US" dirty="0"/>
              <a:t>Core Concepts to Get Us Started</a:t>
            </a:r>
          </a:p>
        </p:txBody>
      </p:sp>
      <p:sp>
        <p:nvSpPr>
          <p:cNvPr id="3" name="Text Placeholder 2">
            <a:extLst>
              <a:ext uri="{FF2B5EF4-FFF2-40B4-BE49-F238E27FC236}">
                <a16:creationId xmlns:a16="http://schemas.microsoft.com/office/drawing/2014/main" id="{98A162D2-1801-9219-A41C-576ECED7F5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744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814693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562</TotalTime>
  <Words>736</Words>
  <Application>Microsoft Macintosh PowerPoint</Application>
  <PresentationFormat>Widescreen</PresentationFormat>
  <Paragraphs>144</Paragraphs>
  <Slides>35</Slides>
  <Notes>25</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Corbel</vt:lpstr>
      <vt:lpstr>Courier</vt:lpstr>
      <vt:lpstr>Source Sans Pro</vt:lpstr>
      <vt:lpstr>Wingdings 2</vt:lpstr>
      <vt:lpstr>Frame</vt:lpstr>
      <vt:lpstr>Intro to Coding with Python– Intro to Python </vt:lpstr>
      <vt:lpstr>Plan for Today</vt:lpstr>
      <vt:lpstr>PowerPoint Presentation</vt:lpstr>
      <vt:lpstr>PowerPoint Presentation</vt:lpstr>
      <vt:lpstr>PowerPoint Presentation</vt:lpstr>
      <vt:lpstr>Quick digression</vt:lpstr>
      <vt:lpstr>PowerPoint Presentation</vt:lpstr>
      <vt:lpstr>Core Concepts to Get Us Started</vt:lpstr>
      <vt:lpstr>Programming </vt:lpstr>
      <vt:lpstr>The programming process</vt:lpstr>
      <vt:lpstr>The programming process (idealized)</vt:lpstr>
      <vt:lpstr>The programming process (idealized)</vt:lpstr>
      <vt:lpstr>The programming process (idealized)</vt:lpstr>
      <vt:lpstr>The programming process (idealized)</vt:lpstr>
      <vt:lpstr>The programming process (idealized)</vt:lpstr>
      <vt:lpstr>The programming process (more realistic)</vt:lpstr>
      <vt:lpstr>Getting started</vt:lpstr>
      <vt:lpstr>“S4”: start small | slow | simple</vt:lpstr>
      <vt:lpstr>Next: address the constraints</vt:lpstr>
      <vt:lpstr>Add additional features</vt:lpstr>
      <vt:lpstr>Finally: hit target</vt:lpstr>
      <vt:lpstr>Example</vt:lpstr>
      <vt:lpstr>Pair Programming </vt:lpstr>
      <vt:lpstr>A problematic (but common) model</vt:lpstr>
      <vt:lpstr>A better model: “pair programming”</vt:lpstr>
      <vt:lpstr>Two complimentary roles</vt:lpstr>
      <vt:lpstr>A common analogy</vt:lpstr>
      <vt:lpstr>Navigator vs. driver: different focus</vt:lpstr>
      <vt:lpstr>Coding Environment</vt:lpstr>
      <vt:lpstr>Spyder</vt:lpstr>
      <vt:lpstr>Spyder</vt:lpstr>
      <vt:lpstr>Code Distribution</vt:lpstr>
      <vt:lpstr>GitHub</vt:lpstr>
      <vt:lpstr>GitHub</vt:lpstr>
      <vt:lpstr>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20</cp:revision>
  <dcterms:created xsi:type="dcterms:W3CDTF">2023-08-03T18:49:17Z</dcterms:created>
  <dcterms:modified xsi:type="dcterms:W3CDTF">2024-01-22T14:26:56Z</dcterms:modified>
</cp:coreProperties>
</file>